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417" r:id="rId3"/>
    <p:sldId id="282" r:id="rId4"/>
    <p:sldId id="349" r:id="rId5"/>
    <p:sldId id="421" r:id="rId6"/>
    <p:sldId id="413" r:id="rId7"/>
    <p:sldId id="371" r:id="rId8"/>
    <p:sldId id="373" r:id="rId9"/>
    <p:sldId id="423" r:id="rId10"/>
    <p:sldId id="430" r:id="rId11"/>
    <p:sldId id="374" r:id="rId12"/>
    <p:sldId id="424" r:id="rId13"/>
    <p:sldId id="418" r:id="rId14"/>
    <p:sldId id="425" r:id="rId15"/>
    <p:sldId id="399" r:id="rId16"/>
    <p:sldId id="426" r:id="rId17"/>
    <p:sldId id="428" r:id="rId18"/>
    <p:sldId id="354" r:id="rId19"/>
    <p:sldId id="433" r:id="rId20"/>
    <p:sldId id="435" r:id="rId21"/>
    <p:sldId id="394" r:id="rId22"/>
    <p:sldId id="412" r:id="rId23"/>
    <p:sldId id="385" r:id="rId24"/>
    <p:sldId id="397" r:id="rId25"/>
    <p:sldId id="422" r:id="rId26"/>
    <p:sldId id="362" r:id="rId27"/>
    <p:sldId id="420" r:id="rId28"/>
    <p:sldId id="361" r:id="rId29"/>
    <p:sldId id="363" r:id="rId30"/>
    <p:sldId id="364" r:id="rId31"/>
    <p:sldId id="416" r:id="rId32"/>
    <p:sldId id="365" r:id="rId33"/>
    <p:sldId id="367" r:id="rId34"/>
    <p:sldId id="437" r:id="rId35"/>
    <p:sldId id="438" r:id="rId36"/>
    <p:sldId id="346" r:id="rId37"/>
    <p:sldId id="357" r:id="rId38"/>
    <p:sldId id="358" r:id="rId39"/>
    <p:sldId id="419" r:id="rId40"/>
    <p:sldId id="347" r:id="rId41"/>
    <p:sldId id="352" r:id="rId42"/>
    <p:sldId id="442" r:id="rId43"/>
    <p:sldId id="348" r:id="rId44"/>
    <p:sldId id="356" r:id="rId45"/>
    <p:sldId id="353" r:id="rId46"/>
    <p:sldId id="403" r:id="rId47"/>
    <p:sldId id="377" r:id="rId48"/>
    <p:sldId id="444" r:id="rId49"/>
    <p:sldId id="398" r:id="rId50"/>
    <p:sldId id="382" r:id="rId51"/>
    <p:sldId id="402" r:id="rId52"/>
    <p:sldId id="285" r:id="rId53"/>
    <p:sldId id="388" r:id="rId54"/>
    <p:sldId id="387" r:id="rId55"/>
    <p:sldId id="389" r:id="rId56"/>
    <p:sldId id="390" r:id="rId57"/>
    <p:sldId id="391" r:id="rId58"/>
    <p:sldId id="281" r:id="rId59"/>
    <p:sldId id="340" r:id="rId60"/>
    <p:sldId id="341" r:id="rId61"/>
    <p:sldId id="288" r:id="rId6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3208DD-2072-44CE-A639-97195A653469}" v="232" dt="2023-06-20T20:54:15.231"/>
  </p1510:revLst>
</p1510:revInfo>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9BC38-E4F0-4196-BE46-75BF9D14D934}" type="datetimeFigureOut">
              <a:rPr lang="tr-TR" smtClean="0"/>
              <a:t>22.06.2023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83608-F17D-403C-8700-8A7BCF8EB9C2}" type="slidenum">
              <a:rPr lang="tr-TR" smtClean="0"/>
              <a:t>‹#›</a:t>
            </a:fld>
            <a:endParaRPr lang="tr-TR"/>
          </a:p>
        </p:txBody>
      </p:sp>
    </p:spTree>
    <p:extLst>
      <p:ext uri="{BB962C8B-B14F-4D97-AF65-F5344CB8AC3E}">
        <p14:creationId xmlns:p14="http://schemas.microsoft.com/office/powerpoint/2010/main" val="163792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a:t>
            </a:fld>
            <a:endParaRPr lang="tr-TR"/>
          </a:p>
        </p:txBody>
      </p:sp>
    </p:spTree>
    <p:extLst>
      <p:ext uri="{BB962C8B-B14F-4D97-AF65-F5344CB8AC3E}">
        <p14:creationId xmlns:p14="http://schemas.microsoft.com/office/powerpoint/2010/main" val="527946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25</a:t>
            </a:fld>
            <a:endParaRPr lang="tr-TR"/>
          </a:p>
        </p:txBody>
      </p:sp>
    </p:spTree>
    <p:extLst>
      <p:ext uri="{BB962C8B-B14F-4D97-AF65-F5344CB8AC3E}">
        <p14:creationId xmlns:p14="http://schemas.microsoft.com/office/powerpoint/2010/main" val="3411194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26</a:t>
            </a:fld>
            <a:endParaRPr lang="tr-TR"/>
          </a:p>
        </p:txBody>
      </p:sp>
    </p:spTree>
    <p:extLst>
      <p:ext uri="{BB962C8B-B14F-4D97-AF65-F5344CB8AC3E}">
        <p14:creationId xmlns:p14="http://schemas.microsoft.com/office/powerpoint/2010/main" val="2093184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27</a:t>
            </a:fld>
            <a:endParaRPr lang="tr-TR"/>
          </a:p>
        </p:txBody>
      </p:sp>
    </p:spTree>
    <p:extLst>
      <p:ext uri="{BB962C8B-B14F-4D97-AF65-F5344CB8AC3E}">
        <p14:creationId xmlns:p14="http://schemas.microsoft.com/office/powerpoint/2010/main" val="303973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28</a:t>
            </a:fld>
            <a:endParaRPr lang="tr-TR"/>
          </a:p>
        </p:txBody>
      </p:sp>
    </p:spTree>
    <p:extLst>
      <p:ext uri="{BB962C8B-B14F-4D97-AF65-F5344CB8AC3E}">
        <p14:creationId xmlns:p14="http://schemas.microsoft.com/office/powerpoint/2010/main" val="92524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29</a:t>
            </a:fld>
            <a:endParaRPr lang="tr-TR"/>
          </a:p>
        </p:txBody>
      </p:sp>
    </p:spTree>
    <p:extLst>
      <p:ext uri="{BB962C8B-B14F-4D97-AF65-F5344CB8AC3E}">
        <p14:creationId xmlns:p14="http://schemas.microsoft.com/office/powerpoint/2010/main" val="351678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31</a:t>
            </a:fld>
            <a:endParaRPr lang="tr-TR"/>
          </a:p>
        </p:txBody>
      </p:sp>
    </p:spTree>
    <p:extLst>
      <p:ext uri="{BB962C8B-B14F-4D97-AF65-F5344CB8AC3E}">
        <p14:creationId xmlns:p14="http://schemas.microsoft.com/office/powerpoint/2010/main" val="2159395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32</a:t>
            </a:fld>
            <a:endParaRPr lang="tr-TR"/>
          </a:p>
        </p:txBody>
      </p:sp>
    </p:spTree>
    <p:extLst>
      <p:ext uri="{BB962C8B-B14F-4D97-AF65-F5344CB8AC3E}">
        <p14:creationId xmlns:p14="http://schemas.microsoft.com/office/powerpoint/2010/main" val="467199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33</a:t>
            </a:fld>
            <a:endParaRPr lang="tr-TR"/>
          </a:p>
        </p:txBody>
      </p:sp>
    </p:spTree>
    <p:extLst>
      <p:ext uri="{BB962C8B-B14F-4D97-AF65-F5344CB8AC3E}">
        <p14:creationId xmlns:p14="http://schemas.microsoft.com/office/powerpoint/2010/main" val="266680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34</a:t>
            </a:fld>
            <a:endParaRPr lang="tr-TR"/>
          </a:p>
        </p:txBody>
      </p:sp>
    </p:spTree>
    <p:extLst>
      <p:ext uri="{BB962C8B-B14F-4D97-AF65-F5344CB8AC3E}">
        <p14:creationId xmlns:p14="http://schemas.microsoft.com/office/powerpoint/2010/main" val="26631705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35</a:t>
            </a:fld>
            <a:endParaRPr lang="tr-TR"/>
          </a:p>
        </p:txBody>
      </p:sp>
    </p:spTree>
    <p:extLst>
      <p:ext uri="{BB962C8B-B14F-4D97-AF65-F5344CB8AC3E}">
        <p14:creationId xmlns:p14="http://schemas.microsoft.com/office/powerpoint/2010/main" val="229418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a:t>
            </a:fld>
            <a:endParaRPr lang="tr-TR"/>
          </a:p>
        </p:txBody>
      </p:sp>
    </p:spTree>
    <p:extLst>
      <p:ext uri="{BB962C8B-B14F-4D97-AF65-F5344CB8AC3E}">
        <p14:creationId xmlns:p14="http://schemas.microsoft.com/office/powerpoint/2010/main" val="3121548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36</a:t>
            </a:fld>
            <a:endParaRPr lang="tr-TR"/>
          </a:p>
        </p:txBody>
      </p:sp>
    </p:spTree>
    <p:extLst>
      <p:ext uri="{BB962C8B-B14F-4D97-AF65-F5344CB8AC3E}">
        <p14:creationId xmlns:p14="http://schemas.microsoft.com/office/powerpoint/2010/main" val="488141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37</a:t>
            </a:fld>
            <a:endParaRPr lang="tr-TR"/>
          </a:p>
        </p:txBody>
      </p:sp>
    </p:spTree>
    <p:extLst>
      <p:ext uri="{BB962C8B-B14F-4D97-AF65-F5344CB8AC3E}">
        <p14:creationId xmlns:p14="http://schemas.microsoft.com/office/powerpoint/2010/main" val="3545890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39</a:t>
            </a:fld>
            <a:endParaRPr lang="tr-TR"/>
          </a:p>
        </p:txBody>
      </p:sp>
    </p:spTree>
    <p:extLst>
      <p:ext uri="{BB962C8B-B14F-4D97-AF65-F5344CB8AC3E}">
        <p14:creationId xmlns:p14="http://schemas.microsoft.com/office/powerpoint/2010/main" val="1950727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42</a:t>
            </a:fld>
            <a:endParaRPr lang="tr-TR"/>
          </a:p>
        </p:txBody>
      </p:sp>
    </p:spTree>
    <p:extLst>
      <p:ext uri="{BB962C8B-B14F-4D97-AF65-F5344CB8AC3E}">
        <p14:creationId xmlns:p14="http://schemas.microsoft.com/office/powerpoint/2010/main" val="1404978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F30BDAD-884C-430D-A512-A49865D01C09}" type="slidenum">
              <a:rPr lang="zh-CN" altLang="en-US" sz="1200">
                <a:latin typeface="Calibri" pitchFamily="34" charset="0"/>
                <a:ea typeface="宋体" pitchFamily="2" charset="-122"/>
              </a:rPr>
              <a:pPr/>
              <a:t>58</a:t>
            </a:fld>
            <a:endParaRPr lang="zh-CN" altLang="en-US" sz="1200">
              <a:latin typeface="Calibri" pitchFamily="34" charset="0"/>
              <a:ea typeface="宋体" pitchFamily="2" charset="-122"/>
            </a:endParaRPr>
          </a:p>
        </p:txBody>
      </p:sp>
    </p:spTree>
    <p:extLst>
      <p:ext uri="{BB962C8B-B14F-4D97-AF65-F5344CB8AC3E}">
        <p14:creationId xmlns:p14="http://schemas.microsoft.com/office/powerpoint/2010/main" val="1008952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pPr/>
              <a:t>60</a:t>
            </a:fld>
            <a:endParaRPr lang="zh-CN" altLang="en-US"/>
          </a:p>
        </p:txBody>
      </p:sp>
    </p:spTree>
    <p:extLst>
      <p:ext uri="{BB962C8B-B14F-4D97-AF65-F5344CB8AC3E}">
        <p14:creationId xmlns:p14="http://schemas.microsoft.com/office/powerpoint/2010/main" val="3384288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4</a:t>
            </a:fld>
            <a:endParaRPr lang="tr-TR"/>
          </a:p>
        </p:txBody>
      </p:sp>
    </p:spTree>
    <p:extLst>
      <p:ext uri="{BB962C8B-B14F-4D97-AF65-F5344CB8AC3E}">
        <p14:creationId xmlns:p14="http://schemas.microsoft.com/office/powerpoint/2010/main" val="277485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8</a:t>
            </a:fld>
            <a:endParaRPr lang="tr-TR"/>
          </a:p>
        </p:txBody>
      </p:sp>
    </p:spTree>
    <p:extLst>
      <p:ext uri="{BB962C8B-B14F-4D97-AF65-F5344CB8AC3E}">
        <p14:creationId xmlns:p14="http://schemas.microsoft.com/office/powerpoint/2010/main" val="408608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13</a:t>
            </a:fld>
            <a:endParaRPr lang="tr-TR"/>
          </a:p>
        </p:txBody>
      </p:sp>
    </p:spTree>
    <p:extLst>
      <p:ext uri="{BB962C8B-B14F-4D97-AF65-F5344CB8AC3E}">
        <p14:creationId xmlns:p14="http://schemas.microsoft.com/office/powerpoint/2010/main" val="94909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15</a:t>
            </a:fld>
            <a:endParaRPr lang="tr-TR"/>
          </a:p>
        </p:txBody>
      </p:sp>
    </p:spTree>
    <p:extLst>
      <p:ext uri="{BB962C8B-B14F-4D97-AF65-F5344CB8AC3E}">
        <p14:creationId xmlns:p14="http://schemas.microsoft.com/office/powerpoint/2010/main" val="3582437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18</a:t>
            </a:fld>
            <a:endParaRPr lang="tr-TR"/>
          </a:p>
        </p:txBody>
      </p:sp>
    </p:spTree>
    <p:extLst>
      <p:ext uri="{BB962C8B-B14F-4D97-AF65-F5344CB8AC3E}">
        <p14:creationId xmlns:p14="http://schemas.microsoft.com/office/powerpoint/2010/main" val="291107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19</a:t>
            </a:fld>
            <a:endParaRPr lang="tr-TR"/>
          </a:p>
        </p:txBody>
      </p:sp>
    </p:spTree>
    <p:extLst>
      <p:ext uri="{BB962C8B-B14F-4D97-AF65-F5344CB8AC3E}">
        <p14:creationId xmlns:p14="http://schemas.microsoft.com/office/powerpoint/2010/main" val="377834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183608-F17D-403C-8700-8A7BCF8EB9C2}" type="slidenum">
              <a:rPr lang="tr-TR" smtClean="0"/>
              <a:t>24</a:t>
            </a:fld>
            <a:endParaRPr lang="tr-TR"/>
          </a:p>
        </p:txBody>
      </p:sp>
    </p:spTree>
    <p:extLst>
      <p:ext uri="{BB962C8B-B14F-4D97-AF65-F5344CB8AC3E}">
        <p14:creationId xmlns:p14="http://schemas.microsoft.com/office/powerpoint/2010/main" val="377079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6E0ACA-72D7-9093-D2BA-9E0358EB7AD4}"/>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33B8EB9A-75B1-126B-48CA-89CD15959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9B35548A-A20A-0940-9836-1FA6327534B1}"/>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03CEE370-637D-804B-2598-6A5E687CAFA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F09D52B-2828-2990-BF78-68A0F8E5AF6D}"/>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509344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ED5E19-54C9-2E8C-456D-F3A21C0604A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DD367E4B-1766-3F7A-7899-32B9854B1020}"/>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A00F946-AB13-70D8-C45C-0F607C4E1FA8}"/>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521D68D7-0D8D-8108-8B27-FCA39CFD698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319F3F8-0FAD-D9BC-CC21-1F47FA99876B}"/>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1290423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A52D5DA-8EE1-5DC1-9AD4-8A2F9E60AAF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B093392-DBDC-5678-2F7F-752223D458E0}"/>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60BBB88-81E2-EBA6-510F-8F91967CC3F9}"/>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E85F39B7-D0F9-4248-F55E-E7263FB838A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EBF9F43-F35F-653A-72A6-0F9B95DF8497}"/>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2779570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41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80164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7598" y="7101409"/>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7"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51571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156486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39830010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1809250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1" y="1825625"/>
            <a:ext cx="3867151"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7230607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9"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1"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3787243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4018715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40A9C41-219B-1086-4589-0C92B2D03889}"/>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B757E32A-9FFD-62EF-F827-22E733AC2D23}"/>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A5421BA-1D50-0729-7BA3-AFBB9B79AE3D}"/>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6F4344CD-4736-BA69-62A3-36A8B1D3858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DC14815-E5FD-2441-7682-03968D39465E}"/>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4058728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2546059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37505343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1376513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2907800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25"/>
            <a:ext cx="57626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448978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4906166-4AF0-F84F-BACF-E6CBD67F1FB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CEEB2AB6-4B1E-19F7-6C94-D13676896A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E3D4208-0F7F-4B4E-4A9A-1A0A3F15DFD7}"/>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6A82C752-F203-F339-69DE-E33D76D92DE7}"/>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5423F06-3DAA-F990-7FC2-CF1CA526B8CD}"/>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3608598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768675-F807-5EE6-C767-4F09551D41C4}"/>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9AF009B-FCFE-8746-F1AD-7BF9CCF88A0E}"/>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FB2A25DB-67F8-6644-F343-26151D2191AC}"/>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C2B9C541-893A-F5FC-6EDA-98EA860A6474}"/>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6" name="Alt Bilgi Yer Tutucusu 5">
            <a:extLst>
              <a:ext uri="{FF2B5EF4-FFF2-40B4-BE49-F238E27FC236}">
                <a16:creationId xmlns:a16="http://schemas.microsoft.com/office/drawing/2014/main" id="{761BCBA9-0DEA-7B0F-A233-0B777C7F83F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FA78D18E-703E-B430-E860-0F71A929B1F3}"/>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3102734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19DE185-F9CA-1DC0-34DC-129C8F9EE5D8}"/>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3F30BED8-A504-5037-F8FD-E6A63E7E60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93FA904-56E6-DF3B-4BA0-D207958FC127}"/>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93B2018A-E829-1C8C-3F8B-85DC942A6A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105E6BF-BC13-DE0D-B257-76B8BC255559}"/>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B2F442D-DD46-13F0-3348-7F44C3F0060F}"/>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8" name="Alt Bilgi Yer Tutucusu 7">
            <a:extLst>
              <a:ext uri="{FF2B5EF4-FFF2-40B4-BE49-F238E27FC236}">
                <a16:creationId xmlns:a16="http://schemas.microsoft.com/office/drawing/2014/main" id="{34B86261-82D7-1FF6-3677-EA08B5A3CD7C}"/>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F35BFFA-C7F7-36C5-7276-680EB9E0E3EE}"/>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2946433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EC638A-123A-DFA1-C090-21B56817543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B5F8237C-44FE-123B-7B6F-53A183D9A864}"/>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4" name="Alt Bilgi Yer Tutucusu 3">
            <a:extLst>
              <a:ext uri="{FF2B5EF4-FFF2-40B4-BE49-F238E27FC236}">
                <a16:creationId xmlns:a16="http://schemas.microsoft.com/office/drawing/2014/main" id="{C991E66B-94CE-8DD4-951B-CBBA94C75DDA}"/>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70DDAD42-A592-9EF0-0122-F35CEE1DF417}"/>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3357430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9C64CC9-041C-112A-7507-71E8200B37A8}"/>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3" name="Alt Bilgi Yer Tutucusu 2">
            <a:extLst>
              <a:ext uri="{FF2B5EF4-FFF2-40B4-BE49-F238E27FC236}">
                <a16:creationId xmlns:a16="http://schemas.microsoft.com/office/drawing/2014/main" id="{35AA27D9-21CB-F424-6B06-42E0EE6AF7EF}"/>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AB07C37B-6B48-41FC-5455-2BCAADAF8FF2}"/>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3336326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E7B635B-0809-7C0F-A17D-AB753ED72DD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309C6C5-99D3-E133-60CD-829DBC6C32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F182A57-DA57-FDE9-10B1-376515E5A3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63F3BDCB-8CB9-3937-DF7C-82F98ACC3FE8}"/>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6" name="Alt Bilgi Yer Tutucusu 5">
            <a:extLst>
              <a:ext uri="{FF2B5EF4-FFF2-40B4-BE49-F238E27FC236}">
                <a16:creationId xmlns:a16="http://schemas.microsoft.com/office/drawing/2014/main" id="{6B806655-289B-1BCB-F796-0E163AA4A50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988FBCC2-8C52-E5CD-FF8C-338B2C52E187}"/>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172363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D37FDA1-8E57-A5DD-B330-279173E5E08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7D208E0-35A5-C762-5F8D-7151F4878D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80195B5B-2107-92AB-A7ED-6C3E36C37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79099B4-B034-933D-1ACE-DC54D64C20B6}"/>
              </a:ext>
            </a:extLst>
          </p:cNvPr>
          <p:cNvSpPr>
            <a:spLocks noGrp="1"/>
          </p:cNvSpPr>
          <p:nvPr>
            <p:ph type="dt" sz="half" idx="10"/>
          </p:nvPr>
        </p:nvSpPr>
        <p:spPr/>
        <p:txBody>
          <a:bodyPr/>
          <a:lstStyle/>
          <a:p>
            <a:fld id="{46980247-0D91-4312-9DC1-D4D1DA8B5C35}" type="datetimeFigureOut">
              <a:rPr lang="tr-TR" smtClean="0"/>
              <a:t>22.06.2023</a:t>
            </a:fld>
            <a:endParaRPr lang="tr-TR"/>
          </a:p>
        </p:txBody>
      </p:sp>
      <p:sp>
        <p:nvSpPr>
          <p:cNvPr id="6" name="Alt Bilgi Yer Tutucusu 5">
            <a:extLst>
              <a:ext uri="{FF2B5EF4-FFF2-40B4-BE49-F238E27FC236}">
                <a16:creationId xmlns:a16="http://schemas.microsoft.com/office/drawing/2014/main" id="{393FFA89-DC3B-8150-2190-4E24592D2955}"/>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19DBC51-DE00-EECE-FE28-969E4AD3E830}"/>
              </a:ext>
            </a:extLst>
          </p:cNvPr>
          <p:cNvSpPr>
            <a:spLocks noGrp="1"/>
          </p:cNvSpPr>
          <p:nvPr>
            <p:ph type="sldNum" sz="quarter" idx="12"/>
          </p:nvPr>
        </p:nvSpPr>
        <p:spPr/>
        <p:txBody>
          <a:bodyPr/>
          <a:lstStyle/>
          <a:p>
            <a:fld id="{56AA196D-E053-44CF-8F91-D3B040368123}" type="slidenum">
              <a:rPr lang="tr-TR" smtClean="0"/>
              <a:t>‹#›</a:t>
            </a:fld>
            <a:endParaRPr lang="tr-TR"/>
          </a:p>
        </p:txBody>
      </p:sp>
    </p:spTree>
    <p:extLst>
      <p:ext uri="{BB962C8B-B14F-4D97-AF65-F5344CB8AC3E}">
        <p14:creationId xmlns:p14="http://schemas.microsoft.com/office/powerpoint/2010/main" val="1398211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DBE7B18-2ED0-5BC7-9D75-8414593790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1722D7A-8E7C-2FCF-30F5-E175CB28FD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1C6D5E4-FF17-C925-6EE5-04D123148D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980247-0D91-4312-9DC1-D4D1DA8B5C35}" type="datetimeFigureOut">
              <a:rPr lang="tr-TR" smtClean="0"/>
              <a:t>22.06.2023</a:t>
            </a:fld>
            <a:endParaRPr lang="tr-TR"/>
          </a:p>
        </p:txBody>
      </p:sp>
      <p:sp>
        <p:nvSpPr>
          <p:cNvPr id="5" name="Alt Bilgi Yer Tutucusu 4">
            <a:extLst>
              <a:ext uri="{FF2B5EF4-FFF2-40B4-BE49-F238E27FC236}">
                <a16:creationId xmlns:a16="http://schemas.microsoft.com/office/drawing/2014/main" id="{EC81E3EF-E2EE-0357-4D31-972A6C793D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C216F4FA-9F46-EC25-DA8A-9D9FCCA8C69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A196D-E053-44CF-8F91-D3B040368123}" type="slidenum">
              <a:rPr lang="tr-TR" smtClean="0"/>
              <a:t>‹#›</a:t>
            </a:fld>
            <a:endParaRPr lang="tr-TR"/>
          </a:p>
        </p:txBody>
      </p:sp>
    </p:spTree>
    <p:extLst>
      <p:ext uri="{BB962C8B-B14F-4D97-AF65-F5344CB8AC3E}">
        <p14:creationId xmlns:p14="http://schemas.microsoft.com/office/powerpoint/2010/main" val="27634911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85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CA0E-3945-47E9-A9AA-27ACE9347398}" type="datetimeFigureOut">
              <a:rPr lang="zh-CN" altLang="en-US" smtClean="0"/>
              <a:pPr/>
              <a:t>2023/6/22</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217210-6342-4CBD-AECC-FD7487F24651}" type="slidenum">
              <a:rPr lang="zh-CN" altLang="en-US" smtClean="0"/>
              <a:pPr/>
              <a:t>‹#›</a:t>
            </a:fld>
            <a:endParaRPr lang="zh-CN" altLang="en-US"/>
          </a:p>
        </p:txBody>
      </p:sp>
    </p:spTree>
    <p:extLst>
      <p:ext uri="{BB962C8B-B14F-4D97-AF65-F5344CB8AC3E}">
        <p14:creationId xmlns:p14="http://schemas.microsoft.com/office/powerpoint/2010/main" val="30909861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emf"/><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0.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0.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0.xml"/><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0.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19C47D68-B8E4-41B7-CE4B-C20317606024}"/>
              </a:ext>
            </a:extLst>
          </p:cNvPr>
          <p:cNvSpPr txBox="1"/>
          <p:nvPr/>
        </p:nvSpPr>
        <p:spPr>
          <a:xfrm>
            <a:off x="959107" y="1198039"/>
            <a:ext cx="6686032" cy="4324261"/>
          </a:xfrm>
          <a:prstGeom prst="rect">
            <a:avLst/>
          </a:prstGeom>
          <a:noFill/>
        </p:spPr>
        <p:txBody>
          <a:bodyPr wrap="square">
            <a:spAutoFit/>
          </a:bodyPr>
          <a:lstStyle/>
          <a:p>
            <a:r>
              <a:rPr lang="tr-TR" sz="5500" b="1" dirty="0">
                <a:ln w="9525">
                  <a:solidFill>
                    <a:schemeClr val="bg1"/>
                  </a:solidFill>
                  <a:prstDash val="solid"/>
                </a:ln>
                <a:effectLst>
                  <a:outerShdw blurRad="12700" dist="38100" dir="2700000" algn="tl" rotWithShape="0">
                    <a:schemeClr val="bg1">
                      <a:lumMod val="50000"/>
                    </a:schemeClr>
                  </a:outerShdw>
                </a:effectLst>
              </a:rPr>
              <a:t>HAYATI KONTROL ALTINA AL: HEDEFLİ YAŞAMI DESTEKLEYEN MOBİL UYGULAMA (</a:t>
            </a:r>
            <a:r>
              <a:rPr lang="tr-TR" sz="5500" b="1" dirty="0" err="1">
                <a:ln w="9525">
                  <a:solidFill>
                    <a:schemeClr val="bg1"/>
                  </a:solidFill>
                  <a:prstDash val="solid"/>
                </a:ln>
                <a:effectLst>
                  <a:outerShdw blurRad="12700" dist="38100" dir="2700000" algn="tl" rotWithShape="0">
                    <a:schemeClr val="bg1">
                      <a:lumMod val="50000"/>
                    </a:schemeClr>
                  </a:outerShdw>
                </a:effectLst>
              </a:rPr>
              <a:t>LifeTracker</a:t>
            </a:r>
            <a:r>
              <a:rPr lang="tr-TR" sz="5500" b="1" dirty="0">
                <a:ln w="9525">
                  <a:solidFill>
                    <a:schemeClr val="bg1"/>
                  </a:solidFill>
                  <a:prstDash val="solid"/>
                </a:ln>
                <a:effectLst>
                  <a:outerShdw blurRad="12700" dist="38100" dir="2700000" algn="tl" rotWithShape="0">
                    <a:schemeClr val="bg1">
                      <a:lumMod val="50000"/>
                    </a:schemeClr>
                  </a:outerShdw>
                </a:effectLst>
              </a:rPr>
              <a:t>) </a:t>
            </a:r>
          </a:p>
        </p:txBody>
      </p:sp>
      <p:pic>
        <p:nvPicPr>
          <p:cNvPr id="6" name="Resim 5" descr="bilgisayar oyunu, ekran görüntüsü, kişi, şahıs içeren bir resim&#10;&#10;Açıklama otomatik olarak oluşturuldu">
            <a:extLst>
              <a:ext uri="{FF2B5EF4-FFF2-40B4-BE49-F238E27FC236}">
                <a16:creationId xmlns:a16="http://schemas.microsoft.com/office/drawing/2014/main" id="{52B5363B-4B1A-A54E-A751-3DF49D202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418" y="1073020"/>
            <a:ext cx="3038475" cy="4229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Resim 7" descr="siyah, karanlık içeren bir resim&#10;&#10;Açıklama otomatik olarak oluşturuldu">
            <a:extLst>
              <a:ext uri="{FF2B5EF4-FFF2-40B4-BE49-F238E27FC236}">
                <a16:creationId xmlns:a16="http://schemas.microsoft.com/office/drawing/2014/main" id="{1B1EEA6F-D769-475B-CF84-F9EBCDD11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5477" y="5784980"/>
            <a:ext cx="947615" cy="812929"/>
          </a:xfrm>
          <a:prstGeom prst="rect">
            <a:avLst/>
          </a:prstGeom>
        </p:spPr>
      </p:pic>
      <p:pic>
        <p:nvPicPr>
          <p:cNvPr id="9" name="Resim 8" descr="siyah, karanlık içeren bir resim&#10;&#10;Açıklama otomatik olarak oluşturuldu">
            <a:extLst>
              <a:ext uri="{FF2B5EF4-FFF2-40B4-BE49-F238E27FC236}">
                <a16:creationId xmlns:a16="http://schemas.microsoft.com/office/drawing/2014/main" id="{AEA96877-10D2-ED3C-CECF-596717B190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44" y="180393"/>
            <a:ext cx="947615" cy="812929"/>
          </a:xfrm>
          <a:prstGeom prst="rect">
            <a:avLst/>
          </a:prstGeom>
        </p:spPr>
      </p:pic>
    </p:spTree>
    <p:extLst>
      <p:ext uri="{BB962C8B-B14F-4D97-AF65-F5344CB8AC3E}">
        <p14:creationId xmlns:p14="http://schemas.microsoft.com/office/powerpoint/2010/main" val="364424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multimedya, elektronik cihaz içeren bir resim&#10;&#10;Açıklama otomatik olarak oluşturuldu">
            <a:extLst>
              <a:ext uri="{FF2B5EF4-FFF2-40B4-BE49-F238E27FC236}">
                <a16:creationId xmlns:a16="http://schemas.microsoft.com/office/drawing/2014/main" id="{3EB4ECC6-16EB-CA18-011F-6E0DA5D523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537" y="399291"/>
            <a:ext cx="2527951" cy="5374341"/>
          </a:xfrm>
          <a:prstGeom prst="rect">
            <a:avLst/>
          </a:prstGeom>
          <a:noFill/>
          <a:ln>
            <a:noFill/>
          </a:ln>
        </p:spPr>
      </p:pic>
      <p:pic>
        <p:nvPicPr>
          <p:cNvPr id="4" name="Resim 3" descr="metin, mobil telefon, İletişim Cihazı, küçük alet içeren bir resim&#10;&#10;Açıklama otomatik olarak oluşturuldu">
            <a:extLst>
              <a:ext uri="{FF2B5EF4-FFF2-40B4-BE49-F238E27FC236}">
                <a16:creationId xmlns:a16="http://schemas.microsoft.com/office/drawing/2014/main" id="{B9045642-2C90-AA93-E7B8-D47FEE484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938" y="238655"/>
            <a:ext cx="2799943" cy="5630587"/>
          </a:xfrm>
          <a:prstGeom prst="rect">
            <a:avLst/>
          </a:prstGeom>
        </p:spPr>
      </p:pic>
      <p:pic>
        <p:nvPicPr>
          <p:cNvPr id="5" name="Resim 4" descr="ekran görüntüsü, küçük alet, mobil telefon, mobil cihaz içeren bir resim&#10;&#10;Açıklama otomatik olarak oluşturuldu">
            <a:extLst>
              <a:ext uri="{FF2B5EF4-FFF2-40B4-BE49-F238E27FC236}">
                <a16:creationId xmlns:a16="http://schemas.microsoft.com/office/drawing/2014/main" id="{32A500BD-3469-52BC-0A44-E21F3B61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932" y="321627"/>
            <a:ext cx="2727088" cy="5486400"/>
          </a:xfrm>
          <a:prstGeom prst="rect">
            <a:avLst/>
          </a:prstGeom>
        </p:spPr>
      </p:pic>
      <p:pic>
        <p:nvPicPr>
          <p:cNvPr id="6" name="Resim 5">
            <a:extLst>
              <a:ext uri="{FF2B5EF4-FFF2-40B4-BE49-F238E27FC236}">
                <a16:creationId xmlns:a16="http://schemas.microsoft.com/office/drawing/2014/main" id="{9C47E31D-DDAE-9DA5-766A-66688B3123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0112" y="238655"/>
            <a:ext cx="2893736" cy="5809008"/>
          </a:xfrm>
          <a:prstGeom prst="rect">
            <a:avLst/>
          </a:prstGeom>
        </p:spPr>
      </p:pic>
    </p:spTree>
    <p:extLst>
      <p:ext uri="{BB962C8B-B14F-4D97-AF65-F5344CB8AC3E}">
        <p14:creationId xmlns:p14="http://schemas.microsoft.com/office/powerpoint/2010/main" val="393129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D2A332F-72AC-60E5-4D8C-56E9A3816570}"/>
              </a:ext>
            </a:extLst>
          </p:cNvPr>
          <p:cNvSpPr txBox="1"/>
          <p:nvPr/>
        </p:nvSpPr>
        <p:spPr>
          <a:xfrm>
            <a:off x="878292" y="89784"/>
            <a:ext cx="6363429" cy="1077218"/>
          </a:xfrm>
          <a:prstGeom prst="rect">
            <a:avLst/>
          </a:prstGeom>
          <a:noFill/>
        </p:spPr>
        <p:txBody>
          <a:bodyPr wrap="square">
            <a:spAutoFit/>
          </a:bodyPr>
          <a:lstStyle/>
          <a:p>
            <a:r>
              <a:rPr lang="tr-TR" sz="3200" b="1" dirty="0">
                <a:ln w="9525">
                  <a:solidFill>
                    <a:schemeClr val="bg1"/>
                  </a:solidFill>
                  <a:prstDash val="solid"/>
                </a:ln>
                <a:effectLst>
                  <a:outerShdw blurRad="12700" dist="38100" dir="2700000" algn="tl" rotWithShape="0">
                    <a:schemeClr val="bg1">
                      <a:lumMod val="50000"/>
                    </a:schemeClr>
                  </a:outerShdw>
                </a:effectLst>
                <a:ea typeface="Times New Roman" panose="02020603050405020304" pitchFamily="18" charset="0"/>
              </a:rPr>
              <a:t>EN ÇOK İNDİRİLEN MOBİL UYGULAMALARIN KULLANIM ORANI</a:t>
            </a:r>
            <a:endParaRPr lang="tr-TR" sz="32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图片 20">
            <a:extLst>
              <a:ext uri="{FF2B5EF4-FFF2-40B4-BE49-F238E27FC236}">
                <a16:creationId xmlns:a16="http://schemas.microsoft.com/office/drawing/2014/main" id="{47E1BEC8-56DA-A2E9-506A-02E742B0D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28" y="107497"/>
            <a:ext cx="442384" cy="55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etin kutusu 8">
            <a:extLst>
              <a:ext uri="{FF2B5EF4-FFF2-40B4-BE49-F238E27FC236}">
                <a16:creationId xmlns:a16="http://schemas.microsoft.com/office/drawing/2014/main" id="{765D0793-680A-EFB3-5D59-A6871DE55800}"/>
              </a:ext>
            </a:extLst>
          </p:cNvPr>
          <p:cNvSpPr txBox="1"/>
          <p:nvPr/>
        </p:nvSpPr>
        <p:spPr>
          <a:xfrm>
            <a:off x="654720" y="1440320"/>
            <a:ext cx="6094638" cy="830997"/>
          </a:xfrm>
          <a:prstGeom prst="rect">
            <a:avLst/>
          </a:prstGeom>
          <a:noFill/>
        </p:spPr>
        <p:txBody>
          <a:bodyPr wrap="square">
            <a:spAutoFit/>
          </a:bodyPr>
          <a:lstStyle/>
          <a:p>
            <a:r>
              <a:rPr lang="tr-TR" sz="2400" dirty="0"/>
              <a:t>Hedefli Yaşam Uygulamasın içerdiği bazı bölümler ile ilgili indirmeler yandadır;</a:t>
            </a:r>
          </a:p>
        </p:txBody>
      </p:sp>
      <p:pic>
        <p:nvPicPr>
          <p:cNvPr id="7" name="Resim 6" descr="metin, ekran görüntüsü, yazı tipi, diyagram içeren bir resim&#10;&#10;Açıklama otomatik olarak oluşturuldu">
            <a:extLst>
              <a:ext uri="{FF2B5EF4-FFF2-40B4-BE49-F238E27FC236}">
                <a16:creationId xmlns:a16="http://schemas.microsoft.com/office/drawing/2014/main" id="{D19BDA8B-4FDA-DF30-6342-F2E47805A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7756" y="1213756"/>
            <a:ext cx="5644243" cy="56442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8347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8D2A332F-72AC-60E5-4D8C-56E9A3816570}"/>
              </a:ext>
            </a:extLst>
          </p:cNvPr>
          <p:cNvSpPr txBox="1"/>
          <p:nvPr/>
        </p:nvSpPr>
        <p:spPr>
          <a:xfrm>
            <a:off x="878292" y="89784"/>
            <a:ext cx="6363429" cy="1077218"/>
          </a:xfrm>
          <a:prstGeom prst="rect">
            <a:avLst/>
          </a:prstGeom>
          <a:noFill/>
        </p:spPr>
        <p:txBody>
          <a:bodyPr wrap="square">
            <a:spAutoFit/>
          </a:bodyPr>
          <a:lstStyle/>
          <a:p>
            <a:r>
              <a:rPr lang="tr-TR" sz="3200" b="1" dirty="0">
                <a:ln w="9525">
                  <a:solidFill>
                    <a:schemeClr val="bg1"/>
                  </a:solidFill>
                  <a:prstDash val="solid"/>
                </a:ln>
                <a:effectLst>
                  <a:outerShdw blurRad="12700" dist="38100" dir="2700000" algn="tl" rotWithShape="0">
                    <a:schemeClr val="bg1">
                      <a:lumMod val="50000"/>
                    </a:schemeClr>
                  </a:outerShdw>
                </a:effectLst>
                <a:ea typeface="Times New Roman" panose="02020603050405020304" pitchFamily="18" charset="0"/>
              </a:rPr>
              <a:t>EN ÇOK İNDİRİLEN MOBİL UYGULAMALARIN KULLANIM ORANI</a:t>
            </a:r>
            <a:endParaRPr lang="tr-TR" sz="32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5" name="图片 20">
            <a:extLst>
              <a:ext uri="{FF2B5EF4-FFF2-40B4-BE49-F238E27FC236}">
                <a16:creationId xmlns:a16="http://schemas.microsoft.com/office/drawing/2014/main" id="{47E1BEC8-56DA-A2E9-506A-02E742B0D64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28" y="107497"/>
            <a:ext cx="442384" cy="55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etin kutusu 8">
            <a:extLst>
              <a:ext uri="{FF2B5EF4-FFF2-40B4-BE49-F238E27FC236}">
                <a16:creationId xmlns:a16="http://schemas.microsoft.com/office/drawing/2014/main" id="{765D0793-680A-EFB3-5D59-A6871DE55800}"/>
              </a:ext>
            </a:extLst>
          </p:cNvPr>
          <p:cNvSpPr txBox="1"/>
          <p:nvPr/>
        </p:nvSpPr>
        <p:spPr>
          <a:xfrm>
            <a:off x="654720" y="1440320"/>
            <a:ext cx="6094638" cy="830997"/>
          </a:xfrm>
          <a:prstGeom prst="rect">
            <a:avLst/>
          </a:prstGeom>
          <a:noFill/>
        </p:spPr>
        <p:txBody>
          <a:bodyPr wrap="square">
            <a:spAutoFit/>
          </a:bodyPr>
          <a:lstStyle/>
          <a:p>
            <a:r>
              <a:rPr lang="tr-TR" sz="2400" dirty="0"/>
              <a:t>Hedefli Yaşam Uygulamasın içerdiği bazı bölümler ile ilgili indirmeler yandadır;</a:t>
            </a:r>
          </a:p>
        </p:txBody>
      </p:sp>
      <p:pic>
        <p:nvPicPr>
          <p:cNvPr id="11" name="Resim 10" descr="metin, ekran görüntüsü, diyagram, renklilik içeren bir resim&#10;&#10;Açıklama otomatik olarak oluşturuldu">
            <a:extLst>
              <a:ext uri="{FF2B5EF4-FFF2-40B4-BE49-F238E27FC236}">
                <a16:creationId xmlns:a16="http://schemas.microsoft.com/office/drawing/2014/main" id="{925BD252-13AB-8029-E00C-CAB5EB948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84" y="1377339"/>
            <a:ext cx="6192416" cy="5303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3780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1631216"/>
          </a:xfrm>
          <a:prstGeom prst="rect">
            <a:avLst/>
          </a:prstGeom>
          <a:noFill/>
        </p:spPr>
        <p:txBody>
          <a:bodyPr wrap="square">
            <a:spAutoFit/>
          </a:bodyPr>
          <a:lstStyle/>
          <a:p>
            <a:pPr algn="just"/>
            <a:r>
              <a:rPr lang="tr-TR" sz="2500" dirty="0">
                <a:ea typeface="Times New Roman" panose="02020603050405020304" pitchFamily="18" charset="0"/>
              </a:rPr>
              <a:t>Projede yer alan aidat yönetimi özelliği, düzenli olarak ödenmesi gereken aidatların takibini kolaylaştırır ve kullanıcılara ödemelerin hatırlatılması konusunda yardımcı olur. </a:t>
            </a:r>
            <a:endParaRPr lang="tr-TR" sz="2500" dirty="0"/>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2125623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kran görüntüsü, metin, mobil telefon, mobil cihaz içeren bir resim&#10;&#10;Açıklama otomatik olarak oluşturuldu">
            <a:extLst>
              <a:ext uri="{FF2B5EF4-FFF2-40B4-BE49-F238E27FC236}">
                <a16:creationId xmlns:a16="http://schemas.microsoft.com/office/drawing/2014/main" id="{E124FB2C-5602-9A98-E6AD-3C2870A24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850" y="358668"/>
            <a:ext cx="2735088" cy="5717637"/>
          </a:xfrm>
          <a:prstGeom prst="rect">
            <a:avLst/>
          </a:prstGeom>
        </p:spPr>
      </p:pic>
      <p:pic>
        <p:nvPicPr>
          <p:cNvPr id="2" name="Resim 1" descr="ekran görüntüsü, mobil telefon, küçük alet, multimedya içeren bir resim&#10;&#10;Açıklama otomatik olarak oluşturuldu">
            <a:extLst>
              <a:ext uri="{FF2B5EF4-FFF2-40B4-BE49-F238E27FC236}">
                <a16:creationId xmlns:a16="http://schemas.microsoft.com/office/drawing/2014/main" id="{84486DD1-1889-80E2-31A7-EFF85A8EE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892" y="354003"/>
            <a:ext cx="2735088" cy="5717636"/>
          </a:xfrm>
          <a:prstGeom prst="rect">
            <a:avLst/>
          </a:prstGeom>
        </p:spPr>
      </p:pic>
      <p:pic>
        <p:nvPicPr>
          <p:cNvPr id="5" name="Resim 4" descr="ekran görüntüsü, multimedya, küçük alet, İletişim Cihazı içeren bir resim&#10;&#10;Açıklama otomatik olarak oluşturuldu">
            <a:extLst>
              <a:ext uri="{FF2B5EF4-FFF2-40B4-BE49-F238E27FC236}">
                <a16:creationId xmlns:a16="http://schemas.microsoft.com/office/drawing/2014/main" id="{AC8498D4-8248-76A2-7848-5F6749C23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5421" y="354003"/>
            <a:ext cx="2833110" cy="5717636"/>
          </a:xfrm>
          <a:prstGeom prst="rect">
            <a:avLst/>
          </a:prstGeom>
        </p:spPr>
      </p:pic>
    </p:spTree>
    <p:extLst>
      <p:ext uri="{BB962C8B-B14F-4D97-AF65-F5344CB8AC3E}">
        <p14:creationId xmlns:p14="http://schemas.microsoft.com/office/powerpoint/2010/main" val="91695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3554819"/>
          </a:xfrm>
          <a:prstGeom prst="rect">
            <a:avLst/>
          </a:prstGeom>
          <a:noFill/>
        </p:spPr>
        <p:txBody>
          <a:bodyPr wrap="square">
            <a:spAutoFit/>
          </a:bodyPr>
          <a:lstStyle/>
          <a:p>
            <a:pPr algn="just"/>
            <a:r>
              <a:rPr lang="tr-TR" sz="2500" dirty="0">
                <a:ea typeface="Times New Roman" panose="02020603050405020304" pitchFamily="18" charset="0"/>
              </a:rPr>
              <a:t>Kullanıcılar ayrıca günlük kayıt, bilgi depolama özelliğiyle günlük alışkanlıklarını takip edebilirler ve yeni bilgiler edinebilirler. Kullanıcılara, hedeflerine ulaşmak için önceliklerini belirleme ve zamanlarını etkili bir şekilde yönetme konusunda destek sağlanabilir. Kullanıcılar, projede yer alan görev yönetimi araçlarını kullanarak önemli görevleri planlayabilir, zamanlarını verimli bir şekilde kullanabilirler</a:t>
            </a:r>
            <a:endParaRPr lang="tr-TR" sz="2500" dirty="0"/>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4146648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mobil telefon, logo içeren bir resim&#10;&#10;Açıklama otomatik olarak oluşturuldu">
            <a:extLst>
              <a:ext uri="{FF2B5EF4-FFF2-40B4-BE49-F238E27FC236}">
                <a16:creationId xmlns:a16="http://schemas.microsoft.com/office/drawing/2014/main" id="{4FFA226B-956A-4F91-22F4-52B6B7350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438524"/>
            <a:ext cx="11428571" cy="5980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9308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401861E-4560-57D3-DA5B-B2E011DDDE71}"/>
              </a:ext>
            </a:extLst>
          </p:cNvPr>
          <p:cNvPicPr>
            <a:picLocks noChangeAspect="1"/>
          </p:cNvPicPr>
          <p:nvPr/>
        </p:nvPicPr>
        <p:blipFill rotWithShape="1">
          <a:blip r:embed="rId2">
            <a:extLst>
              <a:ext uri="{28A0092B-C50C-407E-A947-70E740481C1C}">
                <a14:useLocalDpi xmlns:a14="http://schemas.microsoft.com/office/drawing/2010/main" val="0"/>
              </a:ext>
            </a:extLst>
          </a:blip>
          <a:srcRect l="1" t="-1879" r="1231" b="-1"/>
          <a:stretch/>
        </p:blipFill>
        <p:spPr bwMode="auto">
          <a:xfrm>
            <a:off x="2603117" y="501697"/>
            <a:ext cx="2447163" cy="4806875"/>
          </a:xfrm>
          <a:prstGeom prst="rect">
            <a:avLst/>
          </a:prstGeom>
          <a:noFill/>
          <a:ln>
            <a:noFill/>
          </a:ln>
          <a:extLst>
            <a:ext uri="{53640926-AAD7-44D8-BBD7-CCE9431645EC}">
              <a14:shadowObscured xmlns:a14="http://schemas.microsoft.com/office/drawing/2010/main"/>
            </a:ext>
          </a:extLst>
        </p:spPr>
      </p:pic>
      <p:pic>
        <p:nvPicPr>
          <p:cNvPr id="3" name="Resim 2">
            <a:extLst>
              <a:ext uri="{FF2B5EF4-FFF2-40B4-BE49-F238E27FC236}">
                <a16:creationId xmlns:a16="http://schemas.microsoft.com/office/drawing/2014/main" id="{C210B46E-FB92-D49E-46C6-347A07B83356}"/>
              </a:ext>
            </a:extLst>
          </p:cNvPr>
          <p:cNvPicPr>
            <a:picLocks noChangeAspect="1"/>
          </p:cNvPicPr>
          <p:nvPr/>
        </p:nvPicPr>
        <p:blipFill rotWithShape="1">
          <a:blip r:embed="rId3">
            <a:extLst>
              <a:ext uri="{28A0092B-C50C-407E-A947-70E740481C1C}">
                <a14:useLocalDpi xmlns:a14="http://schemas.microsoft.com/office/drawing/2010/main" val="0"/>
              </a:ext>
            </a:extLst>
          </a:blip>
          <a:srcRect r="1373"/>
          <a:stretch/>
        </p:blipFill>
        <p:spPr bwMode="auto">
          <a:xfrm>
            <a:off x="7141722" y="399202"/>
            <a:ext cx="2534344" cy="501186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7319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2341025"/>
          </a:xfrm>
          <a:prstGeom prst="rect">
            <a:avLst/>
          </a:prstGeom>
          <a:noFill/>
        </p:spPr>
        <p:txBody>
          <a:bodyPr wrap="square">
            <a:spAutoFit/>
          </a:bodyPr>
          <a:lstStyle/>
          <a:p>
            <a:pPr algn="just">
              <a:lnSpc>
                <a:spcPct val="150000"/>
              </a:lnSpc>
            </a:pPr>
            <a:r>
              <a:rPr lang="tr-TR" sz="2500" dirty="0"/>
              <a:t>Uygulama içinde "Oruç Takibi" adında bir özellik bulunur. Bu özellik kullanıcılara oruç süresi, günlük içilen su miktarı ve oruç hedefi gibi bilgileri takip etme imkanı sunmaktadır. </a:t>
            </a:r>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1830286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pic>
        <p:nvPicPr>
          <p:cNvPr id="2" name="Resim 1" descr="metin, ekran görüntüsü, küçük alet, İletişim Cihazı içeren bir resim&#10;&#10;Açıklama otomatik olarak oluşturuldu">
            <a:extLst>
              <a:ext uri="{FF2B5EF4-FFF2-40B4-BE49-F238E27FC236}">
                <a16:creationId xmlns:a16="http://schemas.microsoft.com/office/drawing/2014/main" id="{A2E986CC-F326-D9A2-5D88-347216DE40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268" y="424021"/>
            <a:ext cx="2957681" cy="5712286"/>
          </a:xfrm>
          <a:prstGeom prst="rect">
            <a:avLst/>
          </a:prstGeom>
        </p:spPr>
      </p:pic>
      <p:pic>
        <p:nvPicPr>
          <p:cNvPr id="4" name="Resim 3" descr="elektronik donanım, ekran görüntüsü, metin, multimedya içeren bir resim&#10;&#10;Açıklama otomatik olarak oluşturuldu">
            <a:extLst>
              <a:ext uri="{FF2B5EF4-FFF2-40B4-BE49-F238E27FC236}">
                <a16:creationId xmlns:a16="http://schemas.microsoft.com/office/drawing/2014/main" id="{76535128-4798-82E5-E021-B7310EC77899}"/>
              </a:ext>
            </a:extLst>
          </p:cNvPr>
          <p:cNvPicPr>
            <a:picLocks noChangeAspect="1"/>
          </p:cNvPicPr>
          <p:nvPr/>
        </p:nvPicPr>
        <p:blipFill rotWithShape="1">
          <a:blip r:embed="rId4">
            <a:extLst>
              <a:ext uri="{28A0092B-C50C-407E-A947-70E740481C1C}">
                <a14:useLocalDpi xmlns:a14="http://schemas.microsoft.com/office/drawing/2010/main" val="0"/>
              </a:ext>
            </a:extLst>
          </a:blip>
          <a:srcRect r="622" b="2585"/>
          <a:stretch/>
        </p:blipFill>
        <p:spPr>
          <a:xfrm>
            <a:off x="9094487" y="424020"/>
            <a:ext cx="2724289" cy="5712286"/>
          </a:xfrm>
          <a:prstGeom prst="rect">
            <a:avLst/>
          </a:prstGeom>
        </p:spPr>
      </p:pic>
      <p:pic>
        <p:nvPicPr>
          <p:cNvPr id="8" name="Resim 7" descr="metin, ekran görüntüsü, mobil telefon, mobil cihaz içeren bir resim&#10;&#10;Açıklama otomatik olarak oluşturuldu">
            <a:extLst>
              <a:ext uri="{FF2B5EF4-FFF2-40B4-BE49-F238E27FC236}">
                <a16:creationId xmlns:a16="http://schemas.microsoft.com/office/drawing/2014/main" id="{897B8CC8-4A2B-BB9F-2B2E-EC80628995D3}"/>
              </a:ext>
            </a:extLst>
          </p:cNvPr>
          <p:cNvPicPr>
            <a:picLocks noChangeAspect="1"/>
          </p:cNvPicPr>
          <p:nvPr/>
        </p:nvPicPr>
        <p:blipFill rotWithShape="1">
          <a:blip r:embed="rId5">
            <a:extLst>
              <a:ext uri="{28A0092B-C50C-407E-A947-70E740481C1C}">
                <a14:useLocalDpi xmlns:a14="http://schemas.microsoft.com/office/drawing/2010/main" val="0"/>
              </a:ext>
            </a:extLst>
          </a:blip>
          <a:srcRect r="2678"/>
          <a:stretch/>
        </p:blipFill>
        <p:spPr>
          <a:xfrm>
            <a:off x="373224" y="424020"/>
            <a:ext cx="2873829" cy="5712286"/>
          </a:xfrm>
          <a:prstGeom prst="rect">
            <a:avLst/>
          </a:prstGeom>
        </p:spPr>
      </p:pic>
      <p:pic>
        <p:nvPicPr>
          <p:cNvPr id="11" name="Resim 10" descr="mobil telefon, ekran görüntüsü, küçük alet, metin içeren bir resim&#10;&#10;Açıklama otomatik olarak oluşturuldu">
            <a:extLst>
              <a:ext uri="{FF2B5EF4-FFF2-40B4-BE49-F238E27FC236}">
                <a16:creationId xmlns:a16="http://schemas.microsoft.com/office/drawing/2014/main" id="{77CDFB34-A283-20B3-362D-549BAFDC68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6591" y="424020"/>
            <a:ext cx="2676899" cy="5712286"/>
          </a:xfrm>
          <a:prstGeom prst="rect">
            <a:avLst/>
          </a:prstGeom>
        </p:spPr>
      </p:pic>
    </p:spTree>
    <p:extLst>
      <p:ext uri="{BB962C8B-B14F-4D97-AF65-F5344CB8AC3E}">
        <p14:creationId xmlns:p14="http://schemas.microsoft.com/office/powerpoint/2010/main" val="116193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409825" y="2953496"/>
            <a:ext cx="7196088" cy="3539430"/>
          </a:xfrm>
          <a:prstGeom prst="rect">
            <a:avLst/>
          </a:prstGeom>
          <a:noFill/>
        </p:spPr>
        <p:txBody>
          <a:bodyPr wrap="square">
            <a:spAutoFit/>
          </a:bodyPr>
          <a:lstStyle/>
          <a:p>
            <a:pPr algn="just"/>
            <a:r>
              <a:rPr lang="tr-TR" sz="2800" dirty="0"/>
              <a:t>Günümüzde bireyler, kişisel gelişimlerini takip etmek, hedeflerine ulaşmak ve etkili yaşam yönetimi sağlamak konusunda büyük bir önem arz etmektedir. İnsanlar, finans yönetimi, sağlıklı yaşam, kişisel ilgi alanları ve günlük aktiviteler gibi çeşitli yaşam alanlarında hedefler belirlemekte ve bu hedeflere ulaşmak için adımlar atmaktadır. </a:t>
            </a:r>
          </a:p>
        </p:txBody>
      </p:sp>
      <p:sp>
        <p:nvSpPr>
          <p:cNvPr id="11" name="Metin kutusu 10">
            <a:extLst>
              <a:ext uri="{FF2B5EF4-FFF2-40B4-BE49-F238E27FC236}">
                <a16:creationId xmlns:a16="http://schemas.microsoft.com/office/drawing/2014/main" id="{9DB667AE-0F1F-4366-6BD1-BB676755A502}"/>
              </a:ext>
            </a:extLst>
          </p:cNvPr>
          <p:cNvSpPr txBox="1"/>
          <p:nvPr/>
        </p:nvSpPr>
        <p:spPr>
          <a:xfrm>
            <a:off x="2525405" y="2139153"/>
            <a:ext cx="6380388" cy="654025"/>
          </a:xfrm>
          <a:prstGeom prst="rect">
            <a:avLst/>
          </a:prstGeom>
          <a:noFill/>
        </p:spPr>
        <p:txBody>
          <a:bodyPr wrap="square">
            <a:spAutoFit/>
          </a:bodyPr>
          <a:lstStyle/>
          <a:p>
            <a:r>
              <a:rPr lang="tr-TR" sz="3650" b="1" dirty="0">
                <a:ln w="9525">
                  <a:solidFill>
                    <a:schemeClr val="bg1"/>
                  </a:solidFill>
                  <a:prstDash val="solid"/>
                </a:ln>
                <a:effectLst>
                  <a:outerShdw blurRad="12700" dist="38100" dir="2700000" algn="tl" rotWithShape="0">
                    <a:schemeClr val="bg1">
                      <a:lumMod val="50000"/>
                    </a:schemeClr>
                  </a:outerShdw>
                </a:effectLst>
              </a:rPr>
              <a:t>1 – GİRİŞ </a:t>
            </a:r>
          </a:p>
        </p:txBody>
      </p:sp>
    </p:spTree>
    <p:extLst>
      <p:ext uri="{BB962C8B-B14F-4D97-AF65-F5344CB8AC3E}">
        <p14:creationId xmlns:p14="http://schemas.microsoft.com/office/powerpoint/2010/main" val="479965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2">
            <a:extLst>
              <a:ext uri="{FF2B5EF4-FFF2-40B4-BE49-F238E27FC236}">
                <a16:creationId xmlns:a16="http://schemas.microsoft.com/office/drawing/2014/main" id="{2957D7A9-3C41-C225-0715-D6DFF921E2B9}"/>
              </a:ext>
            </a:extLst>
          </p:cNvPr>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21" name="矩形 9">
            <a:extLst>
              <a:ext uri="{FF2B5EF4-FFF2-40B4-BE49-F238E27FC236}">
                <a16:creationId xmlns:a16="http://schemas.microsoft.com/office/drawing/2014/main" id="{45A2C4B9-91CA-0BA0-EC9F-A44A0703EFBF}"/>
              </a:ext>
            </a:extLst>
          </p:cNvPr>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pic>
        <p:nvPicPr>
          <p:cNvPr id="38" name="Resim 37" descr="küçük alet, multimedya, mobil cihaz, elektronik cihaz içeren bir resim&#10;&#10;Açıklama otomatik olarak oluşturuldu">
            <a:extLst>
              <a:ext uri="{FF2B5EF4-FFF2-40B4-BE49-F238E27FC236}">
                <a16:creationId xmlns:a16="http://schemas.microsoft.com/office/drawing/2014/main" id="{F19D98D8-13A9-1274-03D0-EDBEB3528D0B}"/>
              </a:ext>
            </a:extLst>
          </p:cNvPr>
          <p:cNvPicPr>
            <a:picLocks noChangeAspect="1"/>
          </p:cNvPicPr>
          <p:nvPr/>
        </p:nvPicPr>
        <p:blipFill rotWithShape="1">
          <a:blip r:embed="rId2">
            <a:extLst>
              <a:ext uri="{28A0092B-C50C-407E-A947-70E740481C1C}">
                <a14:useLocalDpi xmlns:a14="http://schemas.microsoft.com/office/drawing/2010/main" val="0"/>
              </a:ext>
            </a:extLst>
          </a:blip>
          <a:srcRect r="1588"/>
          <a:stretch/>
        </p:blipFill>
        <p:spPr bwMode="auto">
          <a:xfrm>
            <a:off x="7908635" y="638624"/>
            <a:ext cx="2886159" cy="5712285"/>
          </a:xfrm>
          <a:prstGeom prst="rect">
            <a:avLst/>
          </a:prstGeom>
          <a:noFill/>
          <a:ln>
            <a:noFill/>
          </a:ln>
          <a:extLst>
            <a:ext uri="{53640926-AAD7-44D8-BBD7-CCE9431645EC}">
              <a14:shadowObscured xmlns:a14="http://schemas.microsoft.com/office/drawing/2010/main"/>
            </a:ext>
          </a:extLst>
        </p:spPr>
      </p:pic>
      <p:pic>
        <p:nvPicPr>
          <p:cNvPr id="3" name="Resim 2" descr="metin, ekran görüntüsü, diyagram, yazı tipi içeren bir resim&#10;&#10;Açıklama otomatik olarak oluşturuldu">
            <a:extLst>
              <a:ext uri="{FF2B5EF4-FFF2-40B4-BE49-F238E27FC236}">
                <a16:creationId xmlns:a16="http://schemas.microsoft.com/office/drawing/2014/main" id="{73FC5DEF-00B3-FFB8-E913-0963807428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704" y="381000"/>
            <a:ext cx="6096000" cy="609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76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descr="metin, ekran görüntüsü, mobil telefon, multimedya içeren bir resim&#10;&#10;Açıklama otomatik olarak oluşturuldu">
            <a:extLst>
              <a:ext uri="{FF2B5EF4-FFF2-40B4-BE49-F238E27FC236}">
                <a16:creationId xmlns:a16="http://schemas.microsoft.com/office/drawing/2014/main" id="{D1E78F12-8163-F005-4B58-52852FEFC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438524"/>
            <a:ext cx="11428571" cy="5980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0131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descr="metin, ekran görüntüsü, mobil cihaz, multimedya içeren bir resim&#10;&#10;Açıklama otomatik olarak oluşturuldu">
            <a:extLst>
              <a:ext uri="{FF2B5EF4-FFF2-40B4-BE49-F238E27FC236}">
                <a16:creationId xmlns:a16="http://schemas.microsoft.com/office/drawing/2014/main" id="{9EAF839D-1A61-7E84-350D-B780938606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94" y="323212"/>
            <a:ext cx="2688429" cy="5638676"/>
          </a:xfrm>
          <a:prstGeom prst="rect">
            <a:avLst/>
          </a:prstGeom>
        </p:spPr>
      </p:pic>
      <p:pic>
        <p:nvPicPr>
          <p:cNvPr id="2" name="Resim 1" descr="ekran görüntüsü, metin, küçük alet, mobil cihaz içeren bir resim&#10;&#10;Açıklama otomatik olarak oluşturuldu">
            <a:extLst>
              <a:ext uri="{FF2B5EF4-FFF2-40B4-BE49-F238E27FC236}">
                <a16:creationId xmlns:a16="http://schemas.microsoft.com/office/drawing/2014/main" id="{D3394583-9DFB-DB18-FD86-18D4F6B7D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7053" y="323212"/>
            <a:ext cx="2758947" cy="5638676"/>
          </a:xfrm>
          <a:prstGeom prst="rect">
            <a:avLst/>
          </a:prstGeom>
        </p:spPr>
      </p:pic>
      <p:pic>
        <p:nvPicPr>
          <p:cNvPr id="3" name="Resim 2" descr="metin, elektronik donanım, ekran görüntüsü, İletişim Cihazı içeren bir resim&#10;&#10;Açıklama otomatik olarak oluşturuldu">
            <a:extLst>
              <a:ext uri="{FF2B5EF4-FFF2-40B4-BE49-F238E27FC236}">
                <a16:creationId xmlns:a16="http://schemas.microsoft.com/office/drawing/2014/main" id="{1EE90DC8-9EF4-D74E-C633-3D0138B86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704" y="267741"/>
            <a:ext cx="2760829" cy="5749617"/>
          </a:xfrm>
          <a:prstGeom prst="rect">
            <a:avLst/>
          </a:prstGeom>
        </p:spPr>
      </p:pic>
      <p:pic>
        <p:nvPicPr>
          <p:cNvPr id="4" name="Resim 3" descr="metin, mobil telefon, ekran görüntüsü, mobil cihaz içeren bir resim&#10;&#10;Açıklama otomatik olarak oluşturuldu">
            <a:extLst>
              <a:ext uri="{FF2B5EF4-FFF2-40B4-BE49-F238E27FC236}">
                <a16:creationId xmlns:a16="http://schemas.microsoft.com/office/drawing/2014/main" id="{3451A48A-7059-5943-9C18-797DAECFE1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9533" y="366227"/>
            <a:ext cx="2980973" cy="5669070"/>
          </a:xfrm>
          <a:prstGeom prst="rect">
            <a:avLst/>
          </a:prstGeom>
        </p:spPr>
      </p:pic>
    </p:spTree>
    <p:extLst>
      <p:ext uri="{BB962C8B-B14F-4D97-AF65-F5344CB8AC3E}">
        <p14:creationId xmlns:p14="http://schemas.microsoft.com/office/powerpoint/2010/main" val="1085491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görüntüsü, multimedya, küçük alet, İletişim Cihazı içeren bir resim&#10;&#10;Açıklama otomatik olarak oluşturuldu">
            <a:extLst>
              <a:ext uri="{FF2B5EF4-FFF2-40B4-BE49-F238E27FC236}">
                <a16:creationId xmlns:a16="http://schemas.microsoft.com/office/drawing/2014/main" id="{1AE92953-DB09-D199-0FA4-8CCB917E9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182" y="325638"/>
            <a:ext cx="3135822" cy="6428792"/>
          </a:xfrm>
          <a:prstGeom prst="rect">
            <a:avLst/>
          </a:prstGeom>
        </p:spPr>
      </p:pic>
      <p:sp>
        <p:nvSpPr>
          <p:cNvPr id="3" name="Metin kutusu 2">
            <a:extLst>
              <a:ext uri="{FF2B5EF4-FFF2-40B4-BE49-F238E27FC236}">
                <a16:creationId xmlns:a16="http://schemas.microsoft.com/office/drawing/2014/main" id="{89E46C92-DBB8-182F-4C97-A6B569DEFACF}"/>
              </a:ext>
            </a:extLst>
          </p:cNvPr>
          <p:cNvSpPr txBox="1"/>
          <p:nvPr/>
        </p:nvSpPr>
        <p:spPr>
          <a:xfrm>
            <a:off x="1417320" y="1508760"/>
            <a:ext cx="4843272" cy="3416320"/>
          </a:xfrm>
          <a:prstGeom prst="rect">
            <a:avLst/>
          </a:prstGeom>
          <a:noFill/>
        </p:spPr>
        <p:txBody>
          <a:bodyPr wrap="square" rtlCol="0">
            <a:spAutoFit/>
          </a:bodyPr>
          <a:lstStyle/>
          <a:p>
            <a:r>
              <a:rPr lang="tr-TR" sz="3600" dirty="0"/>
              <a:t>Arama işlemini yapmak için </a:t>
            </a:r>
            <a:r>
              <a:rPr lang="tr-TR" sz="3600" dirty="0" err="1"/>
              <a:t>CardView</a:t>
            </a:r>
            <a:r>
              <a:rPr lang="tr-TR" sz="3600" dirty="0"/>
              <a:t> ile </a:t>
            </a:r>
            <a:r>
              <a:rPr lang="tr-TR" sz="3600" dirty="0" err="1"/>
              <a:t>listenen</a:t>
            </a:r>
            <a:r>
              <a:rPr lang="tr-TR" sz="3600" dirty="0"/>
              <a:t> verinin başlığını gireriz ve filtreleme işlemi </a:t>
            </a:r>
            <a:r>
              <a:rPr lang="tr-TR" sz="3600" dirty="0" err="1"/>
              <a:t>yapılır.Sadece</a:t>
            </a:r>
            <a:r>
              <a:rPr lang="tr-TR" sz="3600" dirty="0"/>
              <a:t> o kısım listelenmektedir.</a:t>
            </a:r>
          </a:p>
        </p:txBody>
      </p:sp>
    </p:spTree>
    <p:extLst>
      <p:ext uri="{BB962C8B-B14F-4D97-AF65-F5344CB8AC3E}">
        <p14:creationId xmlns:p14="http://schemas.microsoft.com/office/powerpoint/2010/main" val="34236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3554819"/>
          </a:xfrm>
          <a:prstGeom prst="rect">
            <a:avLst/>
          </a:prstGeom>
          <a:noFill/>
        </p:spPr>
        <p:txBody>
          <a:bodyPr wrap="square">
            <a:spAutoFit/>
          </a:bodyPr>
          <a:lstStyle/>
          <a:p>
            <a:pPr algn="just"/>
            <a:r>
              <a:rPr lang="tr-TR" sz="2500" dirty="0"/>
              <a:t>Projenin amacı, kullanıcıların çeşitli yaşam alanlarında hedeflerini belirleyip bu hedeflere yönelik adımlar atarak kişisel gelişimlerini artırmalarını sağlamaktır. Bu amaç doğrultusunda, proje kullanıcılara finans yönetimi özelliği sunmaktadır. Kullanıcılar, gelir ve giderlerini kaydedebilir, bütçelerini oluşturabilir ve harcamalarını izleyebilirler. Bu sayede mali durumlarını daha iyi yöneterek hedeflerine ulaşmada finansal disiplini sağlamlaştırabilirler.</a:t>
            </a:r>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56469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828836"/>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409825" y="2964448"/>
            <a:ext cx="7942570" cy="3046988"/>
          </a:xfrm>
          <a:prstGeom prst="rect">
            <a:avLst/>
          </a:prstGeom>
          <a:noFill/>
        </p:spPr>
        <p:txBody>
          <a:bodyPr wrap="square">
            <a:spAutoFit/>
          </a:bodyPr>
          <a:lstStyle/>
          <a:p>
            <a:pPr algn="just"/>
            <a:r>
              <a:rPr lang="tr-TR" sz="2400" dirty="0">
                <a:effectLst/>
                <a:ea typeface="Times New Roman" panose="02020603050405020304" pitchFamily="18" charset="0"/>
              </a:rPr>
              <a:t>"Eisenhower'ın liderlik prensipleri ve yönetim tarzı, Hedefli Yaşam uygulamasının başarılı bir şekilde yönetilmesi ve kullanıcıların hedeflerine ulaşması için değerli bir kaynak olabilir. Eisenhower, disiplin, stratejik planlama ve takım çalışması gibi önemli liderlik özelliklerini vurgulayan bir lider olarak tanınır. Onun liderlik anlayışı, etkili bir hedef belirleme süreci, kaynak yönetimi ve zaman yönetimi gibi temel bileşenlerin önemini vurgulamaktadır. </a:t>
            </a:r>
            <a:endParaRPr lang="tr-TR" sz="2400" dirty="0"/>
          </a:p>
        </p:txBody>
      </p:sp>
      <p:sp>
        <p:nvSpPr>
          <p:cNvPr id="17" name="Metin kutusu 16">
            <a:extLst>
              <a:ext uri="{FF2B5EF4-FFF2-40B4-BE49-F238E27FC236}">
                <a16:creationId xmlns:a16="http://schemas.microsoft.com/office/drawing/2014/main" id="{BA607DA1-8C04-8812-F0F8-F300DD58B69F}"/>
              </a:ext>
            </a:extLst>
          </p:cNvPr>
          <p:cNvSpPr txBox="1"/>
          <p:nvPr/>
        </p:nvSpPr>
        <p:spPr>
          <a:xfrm>
            <a:off x="2473651" y="2157765"/>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1.2 – </a:t>
            </a:r>
            <a:r>
              <a:rPr lang="tr-TR" sz="3200" b="1" dirty="0">
                <a:ln w="9525">
                  <a:solidFill>
                    <a:schemeClr val="bg1"/>
                  </a:solidFill>
                  <a:prstDash val="solid"/>
                </a:ln>
                <a:effectLst>
                  <a:outerShdw blurRad="12700" dist="38100" dir="2700000" algn="tl" rotWithShape="0">
                    <a:schemeClr val="bg1">
                      <a:lumMod val="50000"/>
                    </a:schemeClr>
                  </a:outerShdw>
                </a:effectLst>
                <a:latin typeface="Calibri"/>
              </a:rPr>
              <a:t>Kaynak Taraması</a:t>
            </a:r>
            <a:endPar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endParaRPr>
          </a:p>
        </p:txBody>
      </p:sp>
    </p:spTree>
    <p:extLst>
      <p:ext uri="{BB962C8B-B14F-4D97-AF65-F5344CB8AC3E}">
        <p14:creationId xmlns:p14="http://schemas.microsoft.com/office/powerpoint/2010/main" val="132668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828836"/>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409825" y="2964448"/>
            <a:ext cx="7942570" cy="3046988"/>
          </a:xfrm>
          <a:prstGeom prst="rect">
            <a:avLst/>
          </a:prstGeom>
          <a:noFill/>
        </p:spPr>
        <p:txBody>
          <a:bodyPr wrap="square">
            <a:spAutoFit/>
          </a:bodyPr>
          <a:lstStyle/>
          <a:p>
            <a:pPr algn="just"/>
            <a:r>
              <a:rPr lang="tr-TR" sz="2400" dirty="0">
                <a:effectLst/>
                <a:ea typeface="Times New Roman" panose="02020603050405020304" pitchFamily="18" charset="0"/>
              </a:rPr>
              <a:t>Eisenhower'ın "</a:t>
            </a:r>
            <a:r>
              <a:rPr lang="tr-TR" sz="2400" dirty="0" err="1">
                <a:effectLst/>
                <a:ea typeface="Times New Roman" panose="02020603050405020304" pitchFamily="18" charset="0"/>
              </a:rPr>
              <a:t>urgent</a:t>
            </a:r>
            <a:r>
              <a:rPr lang="tr-TR" sz="2400" dirty="0">
                <a:effectLst/>
                <a:ea typeface="Times New Roman" panose="02020603050405020304" pitchFamily="18" charset="0"/>
              </a:rPr>
              <a:t> vs. </a:t>
            </a:r>
            <a:r>
              <a:rPr lang="tr-TR" sz="2400" dirty="0" err="1">
                <a:effectLst/>
                <a:ea typeface="Times New Roman" panose="02020603050405020304" pitchFamily="18" charset="0"/>
              </a:rPr>
              <a:t>important</a:t>
            </a:r>
            <a:r>
              <a:rPr lang="tr-TR" sz="2400" dirty="0">
                <a:effectLst/>
                <a:ea typeface="Times New Roman" panose="02020603050405020304" pitchFamily="18" charset="0"/>
              </a:rPr>
              <a:t>" (acil vs. önemli) matrisi, kullanıcılara önceliklendirme yapma, zamanlarını verimli bir şekilde kullanma ve hedeflerine odaklanma konularında rehberlik edebilmektedir. Bu nedenle, Hedefli Yaşam uygulamasının kullanıcılarına yönetim ve liderlik becerilerini geliştirmek için Eisenhower'ın prensiplerini içeren bir modül sunması, kullanıcıların daha etkili bir şekilde hedeflerine ulaşmalarına yardımcı olabilir. </a:t>
            </a:r>
            <a:endParaRPr lang="tr-TR" sz="2400" dirty="0"/>
          </a:p>
        </p:txBody>
      </p:sp>
      <p:sp>
        <p:nvSpPr>
          <p:cNvPr id="17" name="Metin kutusu 16">
            <a:extLst>
              <a:ext uri="{FF2B5EF4-FFF2-40B4-BE49-F238E27FC236}">
                <a16:creationId xmlns:a16="http://schemas.microsoft.com/office/drawing/2014/main" id="{BA607DA1-8C04-8812-F0F8-F300DD58B69F}"/>
              </a:ext>
            </a:extLst>
          </p:cNvPr>
          <p:cNvSpPr txBox="1"/>
          <p:nvPr/>
        </p:nvSpPr>
        <p:spPr>
          <a:xfrm>
            <a:off x="2473651" y="2157765"/>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1.2 – </a:t>
            </a:r>
            <a:r>
              <a:rPr lang="tr-TR" sz="3200" b="1" dirty="0">
                <a:ln w="9525">
                  <a:solidFill>
                    <a:schemeClr val="bg1"/>
                  </a:solidFill>
                  <a:prstDash val="solid"/>
                </a:ln>
                <a:effectLst>
                  <a:outerShdw blurRad="12700" dist="38100" dir="2700000" algn="tl" rotWithShape="0">
                    <a:schemeClr val="bg1">
                      <a:lumMod val="50000"/>
                    </a:schemeClr>
                  </a:outerShdw>
                </a:effectLst>
                <a:latin typeface="Calibri"/>
              </a:rPr>
              <a:t>Yararlandığım Kaynaklar</a:t>
            </a:r>
            <a:endPar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endParaRPr>
          </a:p>
        </p:txBody>
      </p:sp>
    </p:spTree>
    <p:extLst>
      <p:ext uri="{BB962C8B-B14F-4D97-AF65-F5344CB8AC3E}">
        <p14:creationId xmlns:p14="http://schemas.microsoft.com/office/powerpoint/2010/main" val="1165761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239325"/>
            <a:ext cx="7180570" cy="3416320"/>
          </a:xfrm>
          <a:prstGeom prst="rect">
            <a:avLst/>
          </a:prstGeom>
          <a:noFill/>
        </p:spPr>
        <p:txBody>
          <a:bodyPr wrap="square">
            <a:spAutoFit/>
          </a:bodyPr>
          <a:lstStyle/>
          <a:p>
            <a:pPr algn="just"/>
            <a:r>
              <a:rPr lang="tr-TR" sz="2400" dirty="0">
                <a:effectLst/>
                <a:ea typeface="Times New Roman" panose="02020603050405020304" pitchFamily="18" charset="0"/>
              </a:rPr>
              <a:t>"Hedefli Yaşam" uygulaması, bireylerin kişisel gelişimlerini takip etmelerine ve hedeflerine ulaşmalarına yardımcı olmayı hedefleyen bir uygulamadır. Bu bölümde, kişisel gelişim, hedef belirleme ve takip, finans yönetimi ve sağlıklı yaşam gibi konularla ilgili önceki çalışmalar ve kaynaklar incelenmiştir. Bu kaynaklar, Hedefli Yaşam uygulamasının temelini oluşturan prensipleri, yöntemleri ve uygulama alanlarını kavramada değerli bir rehberlik sunmaktadır</a:t>
            </a:r>
            <a:endParaRPr lang="tr-TR" sz="2400" dirty="0"/>
          </a:p>
        </p:txBody>
      </p:sp>
    </p:spTree>
    <p:extLst>
      <p:ext uri="{BB962C8B-B14F-4D97-AF65-F5344CB8AC3E}">
        <p14:creationId xmlns:p14="http://schemas.microsoft.com/office/powerpoint/2010/main" val="2886989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239326"/>
            <a:ext cx="7942570" cy="3046988"/>
          </a:xfrm>
          <a:prstGeom prst="rect">
            <a:avLst/>
          </a:prstGeom>
          <a:noFill/>
        </p:spPr>
        <p:txBody>
          <a:bodyPr wrap="square">
            <a:spAutoFit/>
          </a:bodyPr>
          <a:lstStyle/>
          <a:p>
            <a:pPr algn="just"/>
            <a:r>
              <a:rPr lang="tr-TR" sz="2400" dirty="0">
                <a:effectLst/>
                <a:ea typeface="Times New Roman" panose="02020603050405020304" pitchFamily="18" charset="0"/>
              </a:rPr>
              <a:t>Eisenhower'ın "</a:t>
            </a:r>
            <a:r>
              <a:rPr lang="tr-TR" sz="2400" dirty="0" err="1">
                <a:effectLst/>
                <a:ea typeface="Times New Roman" panose="02020603050405020304" pitchFamily="18" charset="0"/>
              </a:rPr>
              <a:t>urgent</a:t>
            </a:r>
            <a:r>
              <a:rPr lang="tr-TR" sz="2400" dirty="0">
                <a:effectLst/>
                <a:ea typeface="Times New Roman" panose="02020603050405020304" pitchFamily="18" charset="0"/>
              </a:rPr>
              <a:t> vs. </a:t>
            </a:r>
            <a:r>
              <a:rPr lang="tr-TR" sz="2400" dirty="0" err="1">
                <a:effectLst/>
                <a:ea typeface="Times New Roman" panose="02020603050405020304" pitchFamily="18" charset="0"/>
              </a:rPr>
              <a:t>important</a:t>
            </a:r>
            <a:r>
              <a:rPr lang="tr-TR" sz="2400" dirty="0">
                <a:effectLst/>
                <a:ea typeface="Times New Roman" panose="02020603050405020304" pitchFamily="18" charset="0"/>
              </a:rPr>
              <a:t>" (acil vs. önemli) matrisi, kullanıcılara önceliklendirme yapma, zamanlarını verimli bir şekilde kullanma ve hedeflerine odaklanma konularında rehberlik edebilir. Bu nedenle, Hedefli Yaşam uygulamasının kullanıcılarına yönetim ve liderlik becerilerini geliştirmek için Eisenhower'ın prensiplerini içeren bir modül sunması, kullanıcıların daha etkili bir şekilde hedeflerine ulaşmalarına yardımcı olabilir.</a:t>
            </a:r>
            <a:endParaRPr lang="tr-TR" sz="2400" dirty="0"/>
          </a:p>
        </p:txBody>
      </p:sp>
    </p:spTree>
    <p:extLst>
      <p:ext uri="{BB962C8B-B14F-4D97-AF65-F5344CB8AC3E}">
        <p14:creationId xmlns:p14="http://schemas.microsoft.com/office/powerpoint/2010/main" val="3328317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239326"/>
            <a:ext cx="7942570" cy="3046988"/>
          </a:xfrm>
          <a:prstGeom prst="rect">
            <a:avLst/>
          </a:prstGeom>
          <a:noFill/>
        </p:spPr>
        <p:txBody>
          <a:bodyPr wrap="square">
            <a:spAutoFit/>
          </a:bodyPr>
          <a:lstStyle/>
          <a:p>
            <a:pPr algn="just"/>
            <a:r>
              <a:rPr lang="tr-TR" sz="2400" dirty="0">
                <a:effectLst/>
                <a:ea typeface="Times New Roman" panose="02020603050405020304" pitchFamily="18" charset="0"/>
              </a:rPr>
              <a:t>Eisenhower'ın "</a:t>
            </a:r>
            <a:r>
              <a:rPr lang="tr-TR" sz="2400" dirty="0" err="1">
                <a:effectLst/>
                <a:ea typeface="Times New Roman" panose="02020603050405020304" pitchFamily="18" charset="0"/>
              </a:rPr>
              <a:t>urgent</a:t>
            </a:r>
            <a:r>
              <a:rPr lang="tr-TR" sz="2400" dirty="0">
                <a:effectLst/>
                <a:ea typeface="Times New Roman" panose="02020603050405020304" pitchFamily="18" charset="0"/>
              </a:rPr>
              <a:t> vs. </a:t>
            </a:r>
            <a:r>
              <a:rPr lang="tr-TR" sz="2400" dirty="0" err="1">
                <a:effectLst/>
                <a:ea typeface="Times New Roman" panose="02020603050405020304" pitchFamily="18" charset="0"/>
              </a:rPr>
              <a:t>important</a:t>
            </a:r>
            <a:r>
              <a:rPr lang="tr-TR" sz="2400" dirty="0">
                <a:effectLst/>
                <a:ea typeface="Times New Roman" panose="02020603050405020304" pitchFamily="18" charset="0"/>
              </a:rPr>
              <a:t>" (acil vs. önemli) matrisi, kullanıcılara önceliklendirme yapma, zamanlarını verimli bir şekilde kullanma ve hedeflerine odaklanma konularında rehberlik edebilir. Bu nedenle, Hedefli Yaşam uygulamasının kullanıcılarına yönetim ve liderlik becerilerini geliştirmek için Eisenhower'ın prensiplerini içeren bir modül sunması, kullanıcıların daha etkili bir şekilde hedeflerine ulaşmalarına yardımcı olabilir.</a:t>
            </a:r>
            <a:endParaRPr lang="tr-TR" sz="2400" dirty="0"/>
          </a:p>
        </p:txBody>
      </p:sp>
    </p:spTree>
    <p:extLst>
      <p:ext uri="{BB962C8B-B14F-4D97-AF65-F5344CB8AC3E}">
        <p14:creationId xmlns:p14="http://schemas.microsoft.com/office/powerpoint/2010/main" val="360651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3170099"/>
          </a:xfrm>
          <a:prstGeom prst="rect">
            <a:avLst/>
          </a:prstGeom>
          <a:noFill/>
        </p:spPr>
        <p:txBody>
          <a:bodyPr wrap="square">
            <a:spAutoFit/>
          </a:bodyPr>
          <a:lstStyle/>
          <a:p>
            <a:pPr algn="just"/>
            <a:r>
              <a:rPr lang="tr-TR" sz="2500" dirty="0"/>
              <a:t>Bu projenin amacı, kullanıcılara çeşitli yaşam alanlarında hedef belirleme ve takip etme süreçlerinde rehberlik etmek ve bireylerin yaşam kalitesini artırmaktır. "Hedefli Yaşam" adını verdiğimiz bu proje, kullanıcılara finans yönetimi, kilo yönetimi, aidat takibi, günlük alışkanlıkların takibi gibi farklı yaşam alanlarında destek sunarak hedeflerine ulaşmalarına yardımcı olmayı hedeflemektedir.</a:t>
            </a:r>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2221359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Resim 173" descr="metin, ekran görüntüsü, ekran, görüntüleme, yazılım içeren bir resim&#10;&#10;Açıklama otomatik olarak oluşturuldu">
            <a:extLst>
              <a:ext uri="{FF2B5EF4-FFF2-40B4-BE49-F238E27FC236}">
                <a16:creationId xmlns:a16="http://schemas.microsoft.com/office/drawing/2014/main" id="{57D7E940-042A-4CB7-64C2-C94CC32C87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53800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239326"/>
            <a:ext cx="7942570" cy="3785652"/>
          </a:xfrm>
          <a:prstGeom prst="rect">
            <a:avLst/>
          </a:prstGeom>
          <a:noFill/>
        </p:spPr>
        <p:txBody>
          <a:bodyPr wrap="square">
            <a:spAutoFit/>
          </a:bodyPr>
          <a:lstStyle/>
          <a:p>
            <a:pPr algn="just"/>
            <a:r>
              <a:rPr lang="tr-TR" sz="2400" dirty="0">
                <a:effectLst/>
                <a:ea typeface="Times New Roman" panose="02020603050405020304" pitchFamily="18" charset="0"/>
              </a:rPr>
              <a:t>Finans Yönetimi ve Gelir/Gider Takibi; Finans yönetimi, bireylerin mali durumlarını yönetme, gelir ve giderlerini takip etme ve bütçe oluşturma sürecini içerir. Bu alanda yapılan çalışmalar, finansal okuryazarlık, tasarruf alışkanlıkları, harcama davranışları ve mali planlama gibi konuları ele almaktadır. Örneğin, kapsamlı bir kaynak olarak "</a:t>
            </a:r>
            <a:r>
              <a:rPr lang="tr-TR" sz="2400" dirty="0" err="1">
                <a:effectLst/>
                <a:ea typeface="Times New Roman" panose="02020603050405020304" pitchFamily="18" charset="0"/>
              </a:rPr>
              <a:t>Personal</a:t>
            </a:r>
            <a:r>
              <a:rPr lang="tr-TR" sz="2400" dirty="0">
                <a:effectLst/>
                <a:ea typeface="Times New Roman" panose="02020603050405020304" pitchFamily="18" charset="0"/>
              </a:rPr>
              <a:t> Finance </a:t>
            </a:r>
            <a:r>
              <a:rPr lang="tr-TR" sz="2400" dirty="0" err="1">
                <a:effectLst/>
                <a:ea typeface="Times New Roman" panose="02020603050405020304" pitchFamily="18" charset="0"/>
              </a:rPr>
              <a:t>For</a:t>
            </a:r>
            <a:r>
              <a:rPr lang="tr-TR" sz="2400" dirty="0">
                <a:effectLst/>
                <a:ea typeface="Times New Roman" panose="02020603050405020304" pitchFamily="18" charset="0"/>
              </a:rPr>
              <a:t> </a:t>
            </a:r>
            <a:r>
              <a:rPr lang="tr-TR" sz="2400" dirty="0" err="1">
                <a:effectLst/>
                <a:ea typeface="Times New Roman" panose="02020603050405020304" pitchFamily="18" charset="0"/>
              </a:rPr>
              <a:t>Dummies</a:t>
            </a:r>
            <a:r>
              <a:rPr lang="tr-TR" sz="2400" dirty="0">
                <a:effectLst/>
                <a:ea typeface="Times New Roman" panose="02020603050405020304" pitchFamily="18" charset="0"/>
              </a:rPr>
              <a:t>" (</a:t>
            </a:r>
            <a:r>
              <a:rPr lang="tr-TR" sz="2400" dirty="0" err="1">
                <a:effectLst/>
                <a:ea typeface="Times New Roman" panose="02020603050405020304" pitchFamily="18" charset="0"/>
              </a:rPr>
              <a:t>Tyson</a:t>
            </a:r>
            <a:r>
              <a:rPr lang="tr-TR" sz="2400" dirty="0">
                <a:effectLst/>
                <a:ea typeface="Times New Roman" panose="02020603050405020304" pitchFamily="18" charset="0"/>
              </a:rPr>
              <a:t>, 2020), kişisel finans yönetimi konusunda pratik bilgiler ve stratejiler sunmaktadır. Bu tür kaynaklar, Hedefli Yaşam uygulamasının finans yönetimi modülünün oluşturulmasında rehberlik sağlayabilir. </a:t>
            </a:r>
            <a:endParaRPr lang="tr-TR" sz="2400" dirty="0"/>
          </a:p>
        </p:txBody>
      </p:sp>
    </p:spTree>
    <p:extLst>
      <p:ext uri="{BB962C8B-B14F-4D97-AF65-F5344CB8AC3E}">
        <p14:creationId xmlns:p14="http://schemas.microsoft.com/office/powerpoint/2010/main" val="221571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239326"/>
            <a:ext cx="7942570" cy="3046988"/>
          </a:xfrm>
          <a:prstGeom prst="rect">
            <a:avLst/>
          </a:prstGeom>
          <a:noFill/>
        </p:spPr>
        <p:txBody>
          <a:bodyPr wrap="square">
            <a:spAutoFit/>
          </a:bodyPr>
          <a:lstStyle/>
          <a:p>
            <a:pPr algn="just"/>
            <a:r>
              <a:rPr lang="tr-TR" sz="2400" dirty="0">
                <a:effectLst/>
                <a:ea typeface="Times New Roman" panose="02020603050405020304" pitchFamily="18" charset="0"/>
              </a:rPr>
              <a:t>Sağlıklı Yaşam ve Kilo Yönetimi; Sağlıklı yaşam ve kilo yönetimi, bireylerin sağlıklı beslenme, düzenli egzersiz yapma, kilo kontrolü ve yaşam tarzı değişiklikleri konularını ele alır. Bu alanda yapılan araştırmalar, beslenme bilimi, egzersiz fizyolojisi, motivasyon stratejileri ve davranış değişikliği konularına odaklanmaktadır. Örneğin, "</a:t>
            </a:r>
            <a:r>
              <a:rPr lang="tr-TR" sz="2400" dirty="0" err="1">
                <a:effectLst/>
                <a:ea typeface="Times New Roman" panose="02020603050405020304" pitchFamily="18" charset="0"/>
              </a:rPr>
              <a:t>The</a:t>
            </a:r>
            <a:r>
              <a:rPr lang="tr-TR" sz="2400" dirty="0">
                <a:effectLst/>
                <a:ea typeface="Times New Roman" panose="02020603050405020304" pitchFamily="18" charset="0"/>
              </a:rPr>
              <a:t> Complete </a:t>
            </a:r>
            <a:r>
              <a:rPr lang="tr-TR" sz="2400" dirty="0" err="1">
                <a:effectLst/>
                <a:ea typeface="Times New Roman" panose="02020603050405020304" pitchFamily="18" charset="0"/>
              </a:rPr>
              <a:t>Idiot's</a:t>
            </a:r>
            <a:r>
              <a:rPr lang="tr-TR" sz="2400" dirty="0">
                <a:effectLst/>
                <a:ea typeface="Times New Roman" panose="02020603050405020304" pitchFamily="18" charset="0"/>
              </a:rPr>
              <a:t> Guide </a:t>
            </a:r>
            <a:r>
              <a:rPr lang="tr-TR" sz="2400" dirty="0" err="1">
                <a:effectLst/>
                <a:ea typeface="Times New Roman" panose="02020603050405020304" pitchFamily="18" charset="0"/>
              </a:rPr>
              <a:t>to</a:t>
            </a:r>
            <a:r>
              <a:rPr lang="tr-TR" sz="2400" dirty="0">
                <a:effectLst/>
                <a:ea typeface="Times New Roman" panose="02020603050405020304" pitchFamily="18" charset="0"/>
              </a:rPr>
              <a:t> </a:t>
            </a:r>
            <a:r>
              <a:rPr lang="tr-TR" sz="2400" dirty="0" err="1">
                <a:effectLst/>
                <a:ea typeface="Times New Roman" panose="02020603050405020304" pitchFamily="18" charset="0"/>
              </a:rPr>
              <a:t>Weight</a:t>
            </a:r>
            <a:r>
              <a:rPr lang="tr-TR" sz="2400" dirty="0">
                <a:effectLst/>
                <a:ea typeface="Times New Roman" panose="02020603050405020304" pitchFamily="18" charset="0"/>
              </a:rPr>
              <a:t> </a:t>
            </a:r>
            <a:r>
              <a:rPr lang="tr-TR" sz="2400" dirty="0" err="1">
                <a:effectLst/>
                <a:ea typeface="Times New Roman" panose="02020603050405020304" pitchFamily="18" charset="0"/>
              </a:rPr>
              <a:t>Loss</a:t>
            </a:r>
            <a:r>
              <a:rPr lang="tr-TR" sz="2400" dirty="0">
                <a:effectLst/>
                <a:ea typeface="Times New Roman" panose="02020603050405020304" pitchFamily="18" charset="0"/>
              </a:rPr>
              <a:t>" (Swift &amp; </a:t>
            </a:r>
            <a:r>
              <a:rPr lang="tr-TR" sz="2400" dirty="0" err="1">
                <a:effectLst/>
                <a:ea typeface="Times New Roman" panose="02020603050405020304" pitchFamily="18" charset="0"/>
              </a:rPr>
              <a:t>Ortman</a:t>
            </a:r>
            <a:r>
              <a:rPr lang="tr-TR" sz="2400" dirty="0">
                <a:effectLst/>
                <a:ea typeface="Times New Roman" panose="02020603050405020304" pitchFamily="18" charset="0"/>
              </a:rPr>
              <a:t>, 2019), kilo yönetimi ve sağlıklı yaşamla ilgili pratik ipuçları sunan bir kaynaktır. </a:t>
            </a:r>
            <a:endParaRPr lang="tr-TR" sz="2400" dirty="0"/>
          </a:p>
        </p:txBody>
      </p:sp>
    </p:spTree>
    <p:extLst>
      <p:ext uri="{BB962C8B-B14F-4D97-AF65-F5344CB8AC3E}">
        <p14:creationId xmlns:p14="http://schemas.microsoft.com/office/powerpoint/2010/main" val="767626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1" name="文本框 10"/>
          <p:cNvSpPr txBox="1"/>
          <p:nvPr/>
        </p:nvSpPr>
        <p:spPr>
          <a:xfrm>
            <a:off x="3437734" y="1444316"/>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MATERYAL </a:t>
            </a:r>
          </a:p>
          <a:p>
            <a:pPr algn="ctr"/>
            <a:r>
              <a:rPr lang="tr-TR" altLang="zh-CN" dirty="0">
                <a:solidFill>
                  <a:schemeClr val="bg1"/>
                </a:solidFill>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93680" y="1363773"/>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4" name="Metin kutusu 3">
            <a:extLst>
              <a:ext uri="{FF2B5EF4-FFF2-40B4-BE49-F238E27FC236}">
                <a16:creationId xmlns:a16="http://schemas.microsoft.com/office/drawing/2014/main" id="{5CB8504E-6797-D3D2-9B6F-FFE009812615}"/>
              </a:ext>
            </a:extLst>
          </p:cNvPr>
          <p:cNvSpPr txBox="1"/>
          <p:nvPr/>
        </p:nvSpPr>
        <p:spPr>
          <a:xfrm>
            <a:off x="2379101" y="2131211"/>
            <a:ext cx="8666470" cy="861774"/>
          </a:xfrm>
          <a:prstGeom prst="rect">
            <a:avLst/>
          </a:prstGeom>
          <a:noFill/>
        </p:spPr>
        <p:txBody>
          <a:bodyPr wrap="square">
            <a:spAutoFit/>
          </a:bodyPr>
          <a:lstStyle/>
          <a:p>
            <a:pPr algn="just"/>
            <a:r>
              <a:rPr lang="tr-TR" sz="5000" b="1" dirty="0">
                <a:ln w="9525">
                  <a:solidFill>
                    <a:schemeClr val="bg1"/>
                  </a:solidFill>
                  <a:prstDash val="solid"/>
                </a:ln>
                <a:effectLst>
                  <a:outerShdw blurRad="12700" dist="38100" dir="2700000" algn="tl" rotWithShape="0">
                    <a:schemeClr val="bg1">
                      <a:lumMod val="50000"/>
                    </a:schemeClr>
                  </a:outerShdw>
                </a:effectLst>
              </a:rPr>
              <a:t>2. MATERYAL ve YÖNTEMLER</a:t>
            </a:r>
          </a:p>
        </p:txBody>
      </p:sp>
      <p:sp>
        <p:nvSpPr>
          <p:cNvPr id="2" name="Metin kutusu 1">
            <a:extLst>
              <a:ext uri="{FF2B5EF4-FFF2-40B4-BE49-F238E27FC236}">
                <a16:creationId xmlns:a16="http://schemas.microsoft.com/office/drawing/2014/main" id="{22352565-6EF3-FB00-B898-7413D51631A0}"/>
              </a:ext>
            </a:extLst>
          </p:cNvPr>
          <p:cNvSpPr txBox="1"/>
          <p:nvPr/>
        </p:nvSpPr>
        <p:spPr>
          <a:xfrm>
            <a:off x="2473651" y="3064839"/>
            <a:ext cx="8883197" cy="2062103"/>
          </a:xfrm>
          <a:prstGeom prst="rect">
            <a:avLst/>
          </a:prstGeom>
          <a:noFill/>
        </p:spPr>
        <p:txBody>
          <a:bodyPr wrap="square">
            <a:spAutoFit/>
          </a:bodyPr>
          <a:lstStyle/>
          <a:p>
            <a:pPr algn="just"/>
            <a:r>
              <a:rPr lang="tr-TR" sz="3200" dirty="0">
                <a:effectLst/>
                <a:ea typeface="Times New Roman" panose="02020603050405020304" pitchFamily="18" charset="0"/>
              </a:rPr>
              <a:t>"Hedefli Yaşam" projesi, kullanıcı dostu bir arayüz sunmayı, yüksek performanslı ve hızlı bir uygulama sağlamayı, farklı mobil cihazlarda uyumlu çalışmayı ve veri güvenliğini sağlamayı hedeflemektedir. </a:t>
            </a:r>
            <a:endParaRPr lang="tr-TR" sz="3200" dirty="0"/>
          </a:p>
        </p:txBody>
      </p:sp>
    </p:spTree>
    <p:extLst>
      <p:ext uri="{BB962C8B-B14F-4D97-AF65-F5344CB8AC3E}">
        <p14:creationId xmlns:p14="http://schemas.microsoft.com/office/powerpoint/2010/main" val="3877318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1" name="文本框 10"/>
          <p:cNvSpPr txBox="1"/>
          <p:nvPr/>
        </p:nvSpPr>
        <p:spPr>
          <a:xfrm>
            <a:off x="3437734" y="1444316"/>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MATERYAL </a:t>
            </a:r>
          </a:p>
          <a:p>
            <a:pPr algn="ctr"/>
            <a:r>
              <a:rPr lang="tr-TR" altLang="zh-CN" dirty="0">
                <a:solidFill>
                  <a:schemeClr val="bg1"/>
                </a:solidFill>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93680" y="1363773"/>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352565-6EF3-FB00-B898-7413D51631A0}"/>
              </a:ext>
            </a:extLst>
          </p:cNvPr>
          <p:cNvSpPr txBox="1"/>
          <p:nvPr/>
        </p:nvSpPr>
        <p:spPr>
          <a:xfrm>
            <a:off x="2473651" y="2260757"/>
            <a:ext cx="8883197" cy="3970318"/>
          </a:xfrm>
          <a:prstGeom prst="rect">
            <a:avLst/>
          </a:prstGeom>
          <a:noFill/>
        </p:spPr>
        <p:txBody>
          <a:bodyPr wrap="square">
            <a:spAutoFit/>
          </a:bodyPr>
          <a:lstStyle/>
          <a:p>
            <a:pPr algn="just"/>
            <a:r>
              <a:rPr lang="tr-TR" sz="2800" dirty="0">
                <a:effectLst/>
                <a:ea typeface="Times New Roman" panose="02020603050405020304" pitchFamily="18" charset="0"/>
              </a:rPr>
              <a:t>Projede yer alacak olan fonksiyonel gereksinimler kullanıcıların hedeflerini belirlemelerini ve takip etmelerini sağlayan bir arayüz, mali durumlarını yönetmelerine yardımcı olan gelir ve gider takibi özelliği, kilo yönetimi özelliği, aidat yönetimi özelliği, günlük kayıt özelliği gibi özellikleri içermektedir. Ayrıca, projenin fonksiyonel olmayan gereksinimleri arasında kullanıcı dostu bir arayüz, yüksek performans, güvenlik, sürekli güncelleme ve destek hizmetleri sağlama gibi unsurlar yer almaktadır.</a:t>
            </a:r>
            <a:endParaRPr lang="tr-TR" sz="2800" dirty="0"/>
          </a:p>
        </p:txBody>
      </p:sp>
    </p:spTree>
    <p:extLst>
      <p:ext uri="{BB962C8B-B14F-4D97-AF65-F5344CB8AC3E}">
        <p14:creationId xmlns:p14="http://schemas.microsoft.com/office/powerpoint/2010/main" val="4073805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1" name="文本框 10"/>
          <p:cNvSpPr txBox="1"/>
          <p:nvPr/>
        </p:nvSpPr>
        <p:spPr>
          <a:xfrm>
            <a:off x="3437734" y="1444316"/>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MATERYAL </a:t>
            </a:r>
          </a:p>
          <a:p>
            <a:pPr algn="ctr"/>
            <a:r>
              <a:rPr lang="tr-TR" altLang="zh-CN" dirty="0">
                <a:solidFill>
                  <a:schemeClr val="bg1"/>
                </a:solidFill>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93680" y="1363773"/>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4" name="Metin kutusu 3">
            <a:extLst>
              <a:ext uri="{FF2B5EF4-FFF2-40B4-BE49-F238E27FC236}">
                <a16:creationId xmlns:a16="http://schemas.microsoft.com/office/drawing/2014/main" id="{5CB8504E-6797-D3D2-9B6F-FFE009812615}"/>
              </a:ext>
            </a:extLst>
          </p:cNvPr>
          <p:cNvSpPr txBox="1"/>
          <p:nvPr/>
        </p:nvSpPr>
        <p:spPr>
          <a:xfrm>
            <a:off x="2525405" y="2239325"/>
            <a:ext cx="8666470" cy="3785652"/>
          </a:xfrm>
          <a:prstGeom prst="rect">
            <a:avLst/>
          </a:prstGeom>
          <a:noFill/>
        </p:spPr>
        <p:txBody>
          <a:bodyPr wrap="square">
            <a:spAutoFit/>
          </a:bodyPr>
          <a:lstStyle/>
          <a:p>
            <a:pPr algn="just"/>
            <a:r>
              <a:rPr lang="tr-TR" sz="3000" b="1" dirty="0">
                <a:ln w="9525">
                  <a:solidFill>
                    <a:schemeClr val="bg1"/>
                  </a:solidFill>
                  <a:prstDash val="solid"/>
                </a:ln>
                <a:effectLst>
                  <a:outerShdw blurRad="12700" dist="38100" dir="2700000" algn="tl" rotWithShape="0">
                    <a:schemeClr val="bg1">
                      <a:lumMod val="50000"/>
                    </a:schemeClr>
                  </a:outerShdw>
                </a:effectLst>
              </a:rPr>
              <a:t>2.1.Yazılım Geliştirme Süreci (Software Development </a:t>
            </a:r>
            <a:r>
              <a:rPr lang="tr-TR" sz="3000" b="1" dirty="0" err="1">
                <a:ln w="9525">
                  <a:solidFill>
                    <a:schemeClr val="bg1"/>
                  </a:solidFill>
                  <a:prstDash val="solid"/>
                </a:ln>
                <a:effectLst>
                  <a:outerShdw blurRad="12700" dist="38100" dir="2700000" algn="tl" rotWithShape="0">
                    <a:schemeClr val="bg1">
                      <a:lumMod val="50000"/>
                    </a:schemeClr>
                  </a:outerShdw>
                </a:effectLst>
              </a:rPr>
              <a:t>Process</a:t>
            </a:r>
            <a:r>
              <a:rPr lang="tr-TR" sz="3000" b="1" dirty="0">
                <a:ln w="9525">
                  <a:solidFill>
                    <a:schemeClr val="bg1"/>
                  </a:solidFill>
                  <a:prstDash val="solid"/>
                </a:ln>
                <a:effectLst>
                  <a:outerShdw blurRad="12700" dist="38100" dir="2700000" algn="tl" rotWithShape="0">
                    <a:schemeClr val="bg1">
                      <a:lumMod val="50000"/>
                    </a:schemeClr>
                  </a:outerShdw>
                </a:effectLst>
              </a:rPr>
              <a:t>)</a:t>
            </a:r>
          </a:p>
          <a:p>
            <a:pPr algn="just"/>
            <a:endParaRPr lang="tr-TR" sz="3000" b="1" dirty="0">
              <a:ln w="9525">
                <a:solidFill>
                  <a:schemeClr val="bg1"/>
                </a:solidFill>
                <a:prstDash val="solid"/>
              </a:ln>
              <a:effectLst>
                <a:outerShdw blurRad="12700" dist="38100" dir="2700000" algn="tl" rotWithShape="0">
                  <a:schemeClr val="bg1">
                    <a:lumMod val="50000"/>
                  </a:schemeClr>
                </a:outerShdw>
              </a:effectLst>
            </a:endParaRPr>
          </a:p>
          <a:p>
            <a:pPr algn="just"/>
            <a:r>
              <a:rPr lang="tr-TR" sz="2500" dirty="0"/>
              <a:t>Bu çalışmada, </a:t>
            </a:r>
            <a:r>
              <a:rPr lang="tr-TR" sz="2500" dirty="0" err="1"/>
              <a:t>Scrum</a:t>
            </a:r>
            <a:r>
              <a:rPr lang="tr-TR" sz="2500" dirty="0"/>
              <a:t> Agile yöntemiyle proje geliştirme süreci takip edilmiştir. </a:t>
            </a:r>
            <a:r>
              <a:rPr lang="tr-TR" sz="2500" dirty="0" err="1"/>
              <a:t>Scrum</a:t>
            </a:r>
            <a:r>
              <a:rPr lang="tr-TR" sz="2500" dirty="0"/>
              <a:t> Agile yöntemi, esneklik ve hızlı iterasyonlarla ilerleyerek kullanıcı ihtiyaçlarına odaklanmayı ve gereksinimlerin belirlenip önceliklendirilmesini sağlamaktadır. Bu yöntem sayesinde proje, kendi hızında yönetilebilir ve sürekli geliştirme ve geri bildirim alma imkanı sunmaktadır.</a:t>
            </a:r>
          </a:p>
        </p:txBody>
      </p:sp>
    </p:spTree>
    <p:extLst>
      <p:ext uri="{BB962C8B-B14F-4D97-AF65-F5344CB8AC3E}">
        <p14:creationId xmlns:p14="http://schemas.microsoft.com/office/powerpoint/2010/main" val="155320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1" name="文本框 10"/>
          <p:cNvSpPr txBox="1"/>
          <p:nvPr/>
        </p:nvSpPr>
        <p:spPr>
          <a:xfrm>
            <a:off x="3437734" y="1444316"/>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MATERYAL </a:t>
            </a:r>
          </a:p>
          <a:p>
            <a:pPr algn="ctr"/>
            <a:r>
              <a:rPr lang="tr-TR" altLang="zh-CN" dirty="0">
                <a:solidFill>
                  <a:schemeClr val="bg1"/>
                </a:solidFill>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93680" y="1363773"/>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4" name="Metin kutusu 3">
            <a:extLst>
              <a:ext uri="{FF2B5EF4-FFF2-40B4-BE49-F238E27FC236}">
                <a16:creationId xmlns:a16="http://schemas.microsoft.com/office/drawing/2014/main" id="{5CB8504E-6797-D3D2-9B6F-FFE009812615}"/>
              </a:ext>
            </a:extLst>
          </p:cNvPr>
          <p:cNvSpPr txBox="1"/>
          <p:nvPr/>
        </p:nvSpPr>
        <p:spPr>
          <a:xfrm>
            <a:off x="2525405" y="2239325"/>
            <a:ext cx="8666470" cy="3785652"/>
          </a:xfrm>
          <a:prstGeom prst="rect">
            <a:avLst/>
          </a:prstGeom>
          <a:noFill/>
        </p:spPr>
        <p:txBody>
          <a:bodyPr wrap="square">
            <a:spAutoFit/>
          </a:bodyPr>
          <a:lstStyle/>
          <a:p>
            <a:pPr algn="just"/>
            <a:r>
              <a:rPr lang="tr-TR" sz="3000" b="1" dirty="0">
                <a:ln w="9525">
                  <a:solidFill>
                    <a:schemeClr val="bg1"/>
                  </a:solidFill>
                  <a:prstDash val="solid"/>
                </a:ln>
                <a:effectLst>
                  <a:outerShdw blurRad="12700" dist="38100" dir="2700000" algn="tl" rotWithShape="0">
                    <a:schemeClr val="bg1">
                      <a:lumMod val="50000"/>
                    </a:schemeClr>
                  </a:outerShdw>
                </a:effectLst>
              </a:rPr>
              <a:t>2.2.</a:t>
            </a:r>
            <a:r>
              <a:rPr lang="en-US" sz="3000" b="1" dirty="0" err="1">
                <a:ln w="9525">
                  <a:solidFill>
                    <a:schemeClr val="bg1"/>
                  </a:solidFill>
                  <a:prstDash val="solid"/>
                </a:ln>
                <a:effectLst>
                  <a:outerShdw blurRad="12700" dist="38100" dir="2700000" algn="tl" rotWithShape="0">
                    <a:schemeClr val="bg1">
                      <a:lumMod val="50000"/>
                    </a:schemeClr>
                  </a:outerShdw>
                </a:effectLst>
              </a:rPr>
              <a:t>Uygulamanın</a:t>
            </a:r>
            <a:r>
              <a:rPr lang="en-US" sz="3000" b="1" dirty="0">
                <a:ln w="9525">
                  <a:solidFill>
                    <a:schemeClr val="bg1"/>
                  </a:solidFill>
                  <a:prstDash val="solid"/>
                </a:ln>
                <a:effectLst>
                  <a:outerShdw blurRad="12700" dist="38100" dir="2700000" algn="tl" rotWithShape="0">
                    <a:schemeClr val="bg1">
                      <a:lumMod val="50000"/>
                    </a:schemeClr>
                  </a:outerShdw>
                </a:effectLst>
              </a:rPr>
              <a:t> </a:t>
            </a:r>
            <a:r>
              <a:rPr lang="en-US" sz="3000" b="1" dirty="0" err="1">
                <a:ln w="9525">
                  <a:solidFill>
                    <a:schemeClr val="bg1"/>
                  </a:solidFill>
                  <a:prstDash val="solid"/>
                </a:ln>
                <a:effectLst>
                  <a:outerShdw blurRad="12700" dist="38100" dir="2700000" algn="tl" rotWithShape="0">
                    <a:schemeClr val="bg1">
                      <a:lumMod val="50000"/>
                    </a:schemeClr>
                  </a:outerShdw>
                </a:effectLst>
              </a:rPr>
              <a:t>Kullanıcı</a:t>
            </a:r>
            <a:r>
              <a:rPr lang="en-US" sz="3000" b="1" dirty="0">
                <a:ln w="9525">
                  <a:solidFill>
                    <a:schemeClr val="bg1"/>
                  </a:solidFill>
                  <a:prstDash val="solid"/>
                </a:ln>
                <a:effectLst>
                  <a:outerShdw blurRad="12700" dist="38100" dir="2700000" algn="tl" rotWithShape="0">
                    <a:schemeClr val="bg1">
                      <a:lumMod val="50000"/>
                    </a:schemeClr>
                  </a:outerShdw>
                </a:effectLst>
              </a:rPr>
              <a:t> </a:t>
            </a:r>
            <a:r>
              <a:rPr lang="en-US" sz="3000" b="1" dirty="0" err="1">
                <a:ln w="9525">
                  <a:solidFill>
                    <a:schemeClr val="bg1"/>
                  </a:solidFill>
                  <a:prstDash val="solid"/>
                </a:ln>
                <a:effectLst>
                  <a:outerShdw blurRad="12700" dist="38100" dir="2700000" algn="tl" rotWithShape="0">
                    <a:schemeClr val="bg1">
                      <a:lumMod val="50000"/>
                    </a:schemeClr>
                  </a:outerShdw>
                </a:effectLst>
              </a:rPr>
              <a:t>Arayüzü</a:t>
            </a:r>
            <a:r>
              <a:rPr lang="en-US" sz="3000" b="1" dirty="0">
                <a:ln w="9525">
                  <a:solidFill>
                    <a:schemeClr val="bg1"/>
                  </a:solidFill>
                  <a:prstDash val="solid"/>
                </a:ln>
                <a:effectLst>
                  <a:outerShdw blurRad="12700" dist="38100" dir="2700000" algn="tl" rotWithShape="0">
                    <a:schemeClr val="bg1">
                      <a:lumMod val="50000"/>
                    </a:schemeClr>
                  </a:outerShdw>
                </a:effectLst>
              </a:rPr>
              <a:t> (User Interface of the Application)</a:t>
            </a:r>
            <a:endParaRPr lang="tr-TR" sz="3000" b="1" dirty="0">
              <a:ln w="9525">
                <a:solidFill>
                  <a:schemeClr val="bg1"/>
                </a:solidFill>
                <a:prstDash val="solid"/>
              </a:ln>
              <a:effectLst>
                <a:outerShdw blurRad="12700" dist="38100" dir="2700000" algn="tl" rotWithShape="0">
                  <a:schemeClr val="bg1">
                    <a:lumMod val="50000"/>
                  </a:schemeClr>
                </a:outerShdw>
              </a:effectLst>
            </a:endParaRPr>
          </a:p>
          <a:p>
            <a:pPr algn="just"/>
            <a:endParaRPr lang="tr-TR" sz="3000" b="1" dirty="0">
              <a:ln w="9525">
                <a:solidFill>
                  <a:schemeClr val="bg1"/>
                </a:solidFill>
                <a:prstDash val="solid"/>
              </a:ln>
              <a:effectLst>
                <a:outerShdw blurRad="12700" dist="38100" dir="2700000" algn="tl" rotWithShape="0">
                  <a:schemeClr val="bg1">
                    <a:lumMod val="50000"/>
                  </a:schemeClr>
                </a:outerShdw>
              </a:effectLst>
            </a:endParaRPr>
          </a:p>
          <a:p>
            <a:pPr algn="just"/>
            <a:r>
              <a:rPr lang="tr-TR" sz="2500" dirty="0"/>
              <a:t>Uygulama, kullanıcıların hedeflerini belirlemelerine, mali durumlarını yönetmelerine, kilo hedeflerini takip etmelerine, günlük alışkanlıklarını takip etmelerine, aidatları yönetmelerine, oruç takibi yapmalarına, sorumluluklarını takip etmelerine ve hobilerini geliştirmelerine yardımcı olacak bir kullanıcı arayüzü sunmaktadır.</a:t>
            </a:r>
          </a:p>
        </p:txBody>
      </p:sp>
    </p:spTree>
    <p:extLst>
      <p:ext uri="{BB962C8B-B14F-4D97-AF65-F5344CB8AC3E}">
        <p14:creationId xmlns:p14="http://schemas.microsoft.com/office/powerpoint/2010/main" val="3192656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1" name="文本框 10"/>
          <p:cNvSpPr txBox="1"/>
          <p:nvPr/>
        </p:nvSpPr>
        <p:spPr>
          <a:xfrm>
            <a:off x="3437734" y="1444316"/>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MATERYAL </a:t>
            </a:r>
          </a:p>
          <a:p>
            <a:pPr algn="ctr"/>
            <a:r>
              <a:rPr lang="tr-TR" altLang="zh-CN" dirty="0">
                <a:solidFill>
                  <a:schemeClr val="bg1"/>
                </a:solidFill>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93680" y="1363773"/>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4" name="Metin kutusu 3">
            <a:extLst>
              <a:ext uri="{FF2B5EF4-FFF2-40B4-BE49-F238E27FC236}">
                <a16:creationId xmlns:a16="http://schemas.microsoft.com/office/drawing/2014/main" id="{5CB8504E-6797-D3D2-9B6F-FFE009812615}"/>
              </a:ext>
            </a:extLst>
          </p:cNvPr>
          <p:cNvSpPr txBox="1"/>
          <p:nvPr/>
        </p:nvSpPr>
        <p:spPr>
          <a:xfrm>
            <a:off x="2525405" y="2239325"/>
            <a:ext cx="8666470" cy="3139321"/>
          </a:xfrm>
          <a:prstGeom prst="rect">
            <a:avLst/>
          </a:prstGeom>
          <a:noFill/>
        </p:spPr>
        <p:txBody>
          <a:bodyPr wrap="square">
            <a:spAutoFit/>
          </a:bodyPr>
          <a:lstStyle/>
          <a:p>
            <a:pPr algn="just"/>
            <a:r>
              <a:rPr lang="tr-TR" sz="3000" b="1" dirty="0">
                <a:ln w="9525">
                  <a:solidFill>
                    <a:schemeClr val="bg1"/>
                  </a:solidFill>
                  <a:prstDash val="solid"/>
                </a:ln>
                <a:effectLst>
                  <a:outerShdw blurRad="12700" dist="38100" dir="2700000" algn="tl" rotWithShape="0">
                    <a:schemeClr val="bg1">
                      <a:lumMod val="50000"/>
                    </a:schemeClr>
                  </a:outerShdw>
                </a:effectLst>
              </a:rPr>
              <a:t>2.3.</a:t>
            </a:r>
            <a:r>
              <a:rPr lang="en-US" sz="3000" b="1" dirty="0" err="1">
                <a:ln w="9525">
                  <a:solidFill>
                    <a:schemeClr val="bg1"/>
                  </a:solidFill>
                  <a:prstDash val="solid"/>
                </a:ln>
                <a:effectLst>
                  <a:outerShdw blurRad="12700" dist="38100" dir="2700000" algn="tl" rotWithShape="0">
                    <a:schemeClr val="bg1">
                      <a:lumMod val="50000"/>
                    </a:schemeClr>
                  </a:outerShdw>
                </a:effectLst>
              </a:rPr>
              <a:t>Projedeki</a:t>
            </a:r>
            <a:r>
              <a:rPr lang="en-US" sz="3000" b="1" dirty="0">
                <a:ln w="9525">
                  <a:solidFill>
                    <a:schemeClr val="bg1"/>
                  </a:solidFill>
                  <a:prstDash val="solid"/>
                </a:ln>
                <a:effectLst>
                  <a:outerShdw blurRad="12700" dist="38100" dir="2700000" algn="tl" rotWithShape="0">
                    <a:schemeClr val="bg1">
                      <a:lumMod val="50000"/>
                    </a:schemeClr>
                  </a:outerShdw>
                </a:effectLst>
              </a:rPr>
              <a:t> </a:t>
            </a:r>
            <a:r>
              <a:rPr lang="en-US" sz="3000" b="1" dirty="0" err="1">
                <a:ln w="9525">
                  <a:solidFill>
                    <a:schemeClr val="bg1"/>
                  </a:solidFill>
                  <a:prstDash val="solid"/>
                </a:ln>
                <a:effectLst>
                  <a:outerShdw blurRad="12700" dist="38100" dir="2700000" algn="tl" rotWithShape="0">
                    <a:schemeClr val="bg1">
                      <a:lumMod val="50000"/>
                    </a:schemeClr>
                  </a:outerShdw>
                </a:effectLst>
              </a:rPr>
              <a:t>Uygulamalar</a:t>
            </a:r>
            <a:endParaRPr lang="tr-TR" sz="3000" b="1" dirty="0">
              <a:ln w="9525">
                <a:solidFill>
                  <a:schemeClr val="bg1"/>
                </a:solidFill>
                <a:prstDash val="solid"/>
              </a:ln>
              <a:effectLst>
                <a:outerShdw blurRad="12700" dist="38100" dir="2700000" algn="tl" rotWithShape="0">
                  <a:schemeClr val="bg1">
                    <a:lumMod val="50000"/>
                  </a:schemeClr>
                </a:outerShdw>
              </a:effectLst>
            </a:endParaRPr>
          </a:p>
          <a:p>
            <a:pPr algn="just"/>
            <a:endParaRPr lang="tr-TR" sz="3000" b="1" dirty="0">
              <a:ln w="9525">
                <a:solidFill>
                  <a:schemeClr val="bg1"/>
                </a:solidFill>
                <a:prstDash val="solid"/>
              </a:ln>
              <a:effectLst>
                <a:outerShdw blurRad="12700" dist="38100" dir="2700000" algn="tl" rotWithShape="0">
                  <a:schemeClr val="bg1">
                    <a:lumMod val="50000"/>
                  </a:schemeClr>
                </a:outerShdw>
              </a:effectLst>
            </a:endParaRPr>
          </a:p>
          <a:p>
            <a:pPr algn="just"/>
            <a:r>
              <a:rPr lang="tr-TR" sz="2300" dirty="0">
                <a:effectLst/>
                <a:ea typeface="Times New Roman" panose="02020603050405020304" pitchFamily="18" charset="0"/>
              </a:rPr>
              <a:t>Bu çalışmada, Android uygulamasının geliştirilmesi için Android </a:t>
            </a:r>
            <a:r>
              <a:rPr lang="tr-TR" sz="2300" dirty="0" err="1">
                <a:effectLst/>
                <a:ea typeface="Times New Roman" panose="02020603050405020304" pitchFamily="18" charset="0"/>
              </a:rPr>
              <a:t>Studio</a:t>
            </a:r>
            <a:r>
              <a:rPr lang="tr-TR" sz="2300" dirty="0">
                <a:effectLst/>
                <a:ea typeface="Times New Roman" panose="02020603050405020304" pitchFamily="18" charset="0"/>
              </a:rPr>
              <a:t> ve Java programlama dili kullanılmıştır. </a:t>
            </a:r>
            <a:r>
              <a:rPr lang="tr-TR" sz="2300" dirty="0" err="1">
                <a:effectLst/>
                <a:ea typeface="Times New Roman" panose="02020603050405020304" pitchFamily="18" charset="0"/>
              </a:rPr>
              <a:t>Firebase</a:t>
            </a:r>
            <a:r>
              <a:rPr lang="tr-TR" sz="2300" dirty="0">
                <a:effectLst/>
                <a:ea typeface="Times New Roman" panose="02020603050405020304" pitchFamily="18" charset="0"/>
              </a:rPr>
              <a:t>, </a:t>
            </a:r>
            <a:r>
              <a:rPr lang="tr-TR" sz="2300" dirty="0" err="1">
                <a:effectLst/>
                <a:ea typeface="Times New Roman" panose="02020603050405020304" pitchFamily="18" charset="0"/>
              </a:rPr>
              <a:t>veritabanı</a:t>
            </a:r>
            <a:r>
              <a:rPr lang="tr-TR" sz="2300" dirty="0">
                <a:effectLst/>
                <a:ea typeface="Times New Roman" panose="02020603050405020304" pitchFamily="18" charset="0"/>
              </a:rPr>
              <a:t> yönetimi, kullanıcı kimlik doğrulama, bulut depolama ve gerçek zamanlı </a:t>
            </a:r>
            <a:r>
              <a:rPr lang="tr-TR" sz="2300" dirty="0" err="1">
                <a:effectLst/>
                <a:ea typeface="Times New Roman" panose="02020603050405020304" pitchFamily="18" charset="0"/>
              </a:rPr>
              <a:t>veritabanı</a:t>
            </a:r>
            <a:r>
              <a:rPr lang="tr-TR" sz="2300" dirty="0">
                <a:effectLst/>
                <a:ea typeface="Times New Roman" panose="02020603050405020304" pitchFamily="18" charset="0"/>
              </a:rPr>
              <a:t> gibi çeşitli özellikleri sağlayan bir platformdur ve bu çalışmada </a:t>
            </a:r>
            <a:r>
              <a:rPr lang="tr-TR" sz="2300" dirty="0" err="1">
                <a:effectLst/>
                <a:ea typeface="Times New Roman" panose="02020603050405020304" pitchFamily="18" charset="0"/>
              </a:rPr>
              <a:t>Firebase'in</a:t>
            </a:r>
            <a:r>
              <a:rPr lang="tr-TR" sz="2300" dirty="0">
                <a:effectLst/>
                <a:ea typeface="Times New Roman" panose="02020603050405020304" pitchFamily="18" charset="0"/>
              </a:rPr>
              <a:t> </a:t>
            </a:r>
            <a:r>
              <a:rPr lang="tr-TR" sz="2300" dirty="0" err="1">
                <a:effectLst/>
                <a:ea typeface="Times New Roman" panose="02020603050405020304" pitchFamily="18" charset="0"/>
              </a:rPr>
              <a:t>Authentication</a:t>
            </a:r>
            <a:r>
              <a:rPr lang="tr-TR" sz="2300" dirty="0">
                <a:effectLst/>
                <a:ea typeface="Times New Roman" panose="02020603050405020304" pitchFamily="18" charset="0"/>
              </a:rPr>
              <a:t>, Storage, </a:t>
            </a:r>
            <a:r>
              <a:rPr lang="tr-TR" sz="2300" dirty="0" err="1">
                <a:effectLst/>
                <a:ea typeface="Times New Roman" panose="02020603050405020304" pitchFamily="18" charset="0"/>
              </a:rPr>
              <a:t>Realtime</a:t>
            </a:r>
            <a:r>
              <a:rPr lang="tr-TR" sz="2300" dirty="0">
                <a:effectLst/>
                <a:ea typeface="Times New Roman" panose="02020603050405020304" pitchFamily="18" charset="0"/>
              </a:rPr>
              <a:t> Database ve Cloud </a:t>
            </a:r>
            <a:r>
              <a:rPr lang="tr-TR" sz="2300" dirty="0" err="1">
                <a:effectLst/>
                <a:ea typeface="Times New Roman" panose="02020603050405020304" pitchFamily="18" charset="0"/>
              </a:rPr>
              <a:t>Firestore</a:t>
            </a:r>
            <a:r>
              <a:rPr lang="tr-TR" sz="2300" dirty="0">
                <a:effectLst/>
                <a:ea typeface="Times New Roman" panose="02020603050405020304" pitchFamily="18" charset="0"/>
              </a:rPr>
              <a:t> bileşenleri kullanılmıştır. </a:t>
            </a:r>
            <a:endParaRPr lang="tr-TR" sz="2300" dirty="0"/>
          </a:p>
        </p:txBody>
      </p:sp>
    </p:spTree>
    <p:extLst>
      <p:ext uri="{BB962C8B-B14F-4D97-AF65-F5344CB8AC3E}">
        <p14:creationId xmlns:p14="http://schemas.microsoft.com/office/powerpoint/2010/main" val="17365667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descr="kırpıntı çizim, grafik, çizgi film, sanat içeren bir resim&#10;&#10;Açıklama otomatik olarak oluşturuldu">
            <a:extLst>
              <a:ext uri="{FF2B5EF4-FFF2-40B4-BE49-F238E27FC236}">
                <a16:creationId xmlns:a16="http://schemas.microsoft.com/office/drawing/2014/main" id="{21A2628D-4E85-F0BB-3752-830754C48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484" y="1585011"/>
            <a:ext cx="3151248" cy="3539300"/>
          </a:xfrm>
          <a:prstGeom prst="rect">
            <a:avLst/>
          </a:prstGeom>
        </p:spPr>
      </p:pic>
      <p:pic>
        <p:nvPicPr>
          <p:cNvPr id="13" name="Resim 12" descr="grafik, yazı tipi, grafik tasarım, logo içeren bir resim&#10;&#10;Açıklama otomatik olarak oluşturuldu">
            <a:extLst>
              <a:ext uri="{FF2B5EF4-FFF2-40B4-BE49-F238E27FC236}">
                <a16:creationId xmlns:a16="http://schemas.microsoft.com/office/drawing/2014/main" id="{C31AF609-1434-C231-6CF5-1C1FDFB370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641"/>
            <a:ext cx="5289667" cy="3250941"/>
          </a:xfrm>
          <a:prstGeom prst="rect">
            <a:avLst/>
          </a:prstGeom>
        </p:spPr>
      </p:pic>
      <p:pic>
        <p:nvPicPr>
          <p:cNvPr id="15" name="Resim 14" descr="logo, sarı içeren bir resim&#10;&#10;Açıklama otomatik olarak oluşturuldu">
            <a:extLst>
              <a:ext uri="{FF2B5EF4-FFF2-40B4-BE49-F238E27FC236}">
                <a16:creationId xmlns:a16="http://schemas.microsoft.com/office/drawing/2014/main" id="{6BEEDA87-AB01-961C-238A-D178EC75FF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426" y="4606834"/>
            <a:ext cx="8415574" cy="2251166"/>
          </a:xfrm>
          <a:prstGeom prst="rect">
            <a:avLst/>
          </a:prstGeom>
        </p:spPr>
      </p:pic>
    </p:spTree>
    <p:extLst>
      <p:ext uri="{BB962C8B-B14F-4D97-AF65-F5344CB8AC3E}">
        <p14:creationId xmlns:p14="http://schemas.microsoft.com/office/powerpoint/2010/main" val="2293375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0">
            <a:extLst>
              <a:ext uri="{FF2B5EF4-FFF2-40B4-BE49-F238E27FC236}">
                <a16:creationId xmlns:a16="http://schemas.microsoft.com/office/drawing/2014/main" id="{7006E4D6-D762-A163-D3BA-C94D68304E90}"/>
              </a:ext>
            </a:extLst>
          </p:cNvPr>
          <p:cNvSpPr txBox="1"/>
          <p:nvPr/>
        </p:nvSpPr>
        <p:spPr>
          <a:xfrm>
            <a:off x="5590014" y="1426729"/>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01820" y="1357732"/>
            <a:ext cx="2965863" cy="646331"/>
          </a:xfrm>
          <a:prstGeom prst="rect">
            <a:avLst/>
          </a:prstGeom>
          <a:noFill/>
        </p:spPr>
        <p:txBody>
          <a:bodyPr wrap="square" rtlCol="0">
            <a:spAutoFit/>
          </a:bodyPr>
          <a:lstStyle/>
          <a:p>
            <a:pPr algn="ctr"/>
            <a:r>
              <a:rPr lang="tr-TR" altLang="zh-CN" dirty="0">
                <a:solidFill>
                  <a:schemeClr val="bg1"/>
                </a:solidFill>
                <a:latin typeface="+mj-lt"/>
                <a:ea typeface="华文楷体" panose="02010600040101010101" pitchFamily="2" charset="-122"/>
              </a:rPr>
              <a:t>BULGULAR </a:t>
            </a:r>
          </a:p>
          <a:p>
            <a:pPr algn="ctr"/>
            <a:r>
              <a:rPr lang="tr-TR" altLang="zh-CN" dirty="0">
                <a:solidFill>
                  <a:schemeClr val="bg1"/>
                </a:solidFill>
                <a:latin typeface="+mj-lt"/>
                <a:ea typeface="华文楷体" panose="02010600040101010101" pitchFamily="2" charset="-122"/>
              </a:rPr>
              <a:t>ve TARTIŞMA</a:t>
            </a:r>
            <a:endParaRPr lang="zh-CN" altLang="en-US" dirty="0">
              <a:solidFill>
                <a:schemeClr val="bg1"/>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8" name="Metin kutusu 7">
            <a:extLst>
              <a:ext uri="{FF2B5EF4-FFF2-40B4-BE49-F238E27FC236}">
                <a16:creationId xmlns:a16="http://schemas.microsoft.com/office/drawing/2014/main" id="{D7F9EF69-00AA-E2E4-193D-C02FB979CAC2}"/>
              </a:ext>
            </a:extLst>
          </p:cNvPr>
          <p:cNvSpPr txBox="1"/>
          <p:nvPr/>
        </p:nvSpPr>
        <p:spPr>
          <a:xfrm>
            <a:off x="2525404" y="2239325"/>
            <a:ext cx="8749053" cy="3600986"/>
          </a:xfrm>
          <a:prstGeom prst="rect">
            <a:avLst/>
          </a:prstGeom>
          <a:noFill/>
        </p:spPr>
        <p:txBody>
          <a:bodyPr wrap="square">
            <a:spAutoFit/>
          </a:bodyPr>
          <a:lstStyle/>
          <a:p>
            <a:pPr algn="just"/>
            <a:r>
              <a:rPr lang="tr-TR" sz="2800" dirty="0"/>
              <a:t>Hedefli Yaşam mobil uygulaması, Java programlama dili kullanılarak geliştirilmiştir ve kullanıcı dostu arayüzüyle kolay kullanım imkânı sunmaktadır. Kullanıcılar, istedikleri zaman ve yerde uygulamaya erişerek hedeflerini takip edebilir ve kendilerini geliştirebilirler. "Hedefli Yaşam" uygulaması, kişisel gelişim ve yaşam yönetimi konularında kullanıcıların </a:t>
            </a:r>
            <a:r>
              <a:rPr lang="tr-TR" sz="3200" dirty="0"/>
              <a:t>yanlarında</a:t>
            </a:r>
            <a:r>
              <a:rPr lang="tr-TR" sz="2800" dirty="0"/>
              <a:t> güvenilir bir rehber olarak yer almaktadır. </a:t>
            </a:r>
          </a:p>
        </p:txBody>
      </p:sp>
    </p:spTree>
    <p:extLst>
      <p:ext uri="{BB962C8B-B14F-4D97-AF65-F5344CB8AC3E}">
        <p14:creationId xmlns:p14="http://schemas.microsoft.com/office/powerpoint/2010/main" val="1444781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3554819"/>
          </a:xfrm>
          <a:prstGeom prst="rect">
            <a:avLst/>
          </a:prstGeom>
          <a:noFill/>
        </p:spPr>
        <p:txBody>
          <a:bodyPr wrap="square">
            <a:spAutoFit/>
          </a:bodyPr>
          <a:lstStyle/>
          <a:p>
            <a:pPr algn="just"/>
            <a:r>
              <a:rPr lang="tr-TR" sz="2500" dirty="0"/>
              <a:t>Projenin amacı, kullanıcıların çeşitli yaşam alanlarında hedeflerini belirleyip bu hedeflere yönelik adımlar atarak kişisel gelişimlerini artırmalarını sağlamaktır. Bu amaç doğrultusunda, proje kullanıcılara finans yönetimi özelliği sunmaktadır. Kullanıcılar, gelir ve giderlerini kaydedebilir, bütçelerini oluşturabilir ve harcamalarını izleyebilirler. Bu sayede mali durumlarını daha iyi yöneterek hedeflerine ulaşmada finansal disiplini sağlamlaştırabilirler.</a:t>
            </a:r>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83417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37FC01D3-C2F0-344F-555F-C435C906DBE9}"/>
              </a:ext>
            </a:extLst>
          </p:cNvPr>
          <p:cNvPicPr>
            <a:picLocks noChangeAspect="1"/>
          </p:cNvPicPr>
          <p:nvPr/>
        </p:nvPicPr>
        <p:blipFill rotWithShape="1">
          <a:blip r:embed="rId2">
            <a:extLst>
              <a:ext uri="{28A0092B-C50C-407E-A947-70E740481C1C}">
                <a14:useLocalDpi xmlns:a14="http://schemas.microsoft.com/office/drawing/2010/main" val="0"/>
              </a:ext>
            </a:extLst>
          </a:blip>
          <a:srcRect b="1718"/>
          <a:stretch/>
        </p:blipFill>
        <p:spPr bwMode="auto">
          <a:xfrm>
            <a:off x="3546150" y="1123527"/>
            <a:ext cx="2190375" cy="4604800"/>
          </a:xfrm>
          <a:prstGeom prst="rect">
            <a:avLst/>
          </a:prstGeom>
          <a:noFill/>
          <a:extLst>
            <a:ext uri="{53640926-AAD7-44D8-BBD7-CCE9431645EC}">
              <a14:shadowObscured xmlns:a14="http://schemas.microsoft.com/office/drawing/2010/main"/>
            </a:ext>
          </a:extLst>
        </p:spPr>
      </p:pic>
      <p:cxnSp>
        <p:nvCxnSpPr>
          <p:cNvPr id="4" name="Straight Connector 10">
            <a:extLst>
              <a:ext uri="{FF2B5EF4-FFF2-40B4-BE49-F238E27FC236}">
                <a16:creationId xmlns:a16="http://schemas.microsoft.com/office/drawing/2014/main" id="{F66C2293-008C-9A8F-F501-598DFC8EFD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Resim 4" descr="küçük alet, mobil telefon, ekran görüntüsü, taşınabilir haberleşme cihazı içeren bir resim&#10;&#10;Açıklama otomatik olarak oluşturuldu">
            <a:extLst>
              <a:ext uri="{FF2B5EF4-FFF2-40B4-BE49-F238E27FC236}">
                <a16:creationId xmlns:a16="http://schemas.microsoft.com/office/drawing/2014/main" id="{85529233-94F1-2400-E46B-B0DEE71DE3A5}"/>
              </a:ext>
            </a:extLst>
          </p:cNvPr>
          <p:cNvPicPr>
            <a:picLocks noChangeAspect="1"/>
          </p:cNvPicPr>
          <p:nvPr/>
        </p:nvPicPr>
        <p:blipFill rotWithShape="1">
          <a:blip r:embed="rId3">
            <a:extLst>
              <a:ext uri="{28A0092B-C50C-407E-A947-70E740481C1C}">
                <a14:useLocalDpi xmlns:a14="http://schemas.microsoft.com/office/drawing/2010/main" val="0"/>
              </a:ext>
            </a:extLst>
          </a:blip>
          <a:srcRect r="902"/>
          <a:stretch/>
        </p:blipFill>
        <p:spPr>
          <a:xfrm>
            <a:off x="9201400" y="1123527"/>
            <a:ext cx="2190367" cy="4604800"/>
          </a:xfrm>
          <a:prstGeom prst="rect">
            <a:avLst/>
          </a:prstGeom>
        </p:spPr>
      </p:pic>
      <p:cxnSp>
        <p:nvCxnSpPr>
          <p:cNvPr id="6" name="Straight Connector 12">
            <a:extLst>
              <a:ext uri="{FF2B5EF4-FFF2-40B4-BE49-F238E27FC236}">
                <a16:creationId xmlns:a16="http://schemas.microsoft.com/office/drawing/2014/main" id="{3D91ADFE-2B1B-7175-959E-E5B8368F13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19876212-6579-9DA8-FA30-8EDDC94857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58842" y="1123527"/>
            <a:ext cx="2244839" cy="4604800"/>
          </a:xfrm>
          <a:prstGeom prst="rect">
            <a:avLst/>
          </a:prstGeom>
          <a:noFill/>
        </p:spPr>
      </p:pic>
      <p:cxnSp>
        <p:nvCxnSpPr>
          <p:cNvPr id="8" name="Straight Connector 14">
            <a:extLst>
              <a:ext uri="{FF2B5EF4-FFF2-40B4-BE49-F238E27FC236}">
                <a16:creationId xmlns:a16="http://schemas.microsoft.com/office/drawing/2014/main" id="{3EFB9E44-1A2E-F5CA-473B-56B94E5ED0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Resim 8" descr="metin, mobil telefon, küçük alet, mobil cihaz içeren bir resim&#10;&#10;Açıklama otomatik olarak oluşturuldu">
            <a:extLst>
              <a:ext uri="{FF2B5EF4-FFF2-40B4-BE49-F238E27FC236}">
                <a16:creationId xmlns:a16="http://schemas.microsoft.com/office/drawing/2014/main" id="{DD809A59-9E49-EA6C-D26D-8C0486A58454}"/>
              </a:ext>
            </a:extLst>
          </p:cNvPr>
          <p:cNvPicPr>
            <a:picLocks noChangeAspect="1"/>
          </p:cNvPicPr>
          <p:nvPr/>
        </p:nvPicPr>
        <p:blipFill rotWithShape="1">
          <a:blip r:embed="rId5">
            <a:extLst>
              <a:ext uri="{28A0092B-C50C-407E-A947-70E740481C1C}">
                <a14:useLocalDpi xmlns:a14="http://schemas.microsoft.com/office/drawing/2010/main" val="0"/>
              </a:ext>
            </a:extLst>
          </a:blip>
          <a:srcRect r="2471"/>
          <a:stretch/>
        </p:blipFill>
        <p:spPr bwMode="auto">
          <a:xfrm>
            <a:off x="6188007" y="1123527"/>
            <a:ext cx="2200597" cy="4604800"/>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3902590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descr="metin, ekran görüntüsü, cebir içeren bir resim&#10;&#10;Açıklama otomatik olarak oluşturuldu">
            <a:extLst>
              <a:ext uri="{FF2B5EF4-FFF2-40B4-BE49-F238E27FC236}">
                <a16:creationId xmlns:a16="http://schemas.microsoft.com/office/drawing/2014/main" id="{3BAA2FEE-5334-C521-FFE1-9A6FD4FBC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61" y="564502"/>
            <a:ext cx="11849878" cy="2618847"/>
          </a:xfrm>
          <a:prstGeom prst="rect">
            <a:avLst/>
          </a:prstGeom>
          <a:ln>
            <a:noFill/>
          </a:ln>
          <a:effectLst>
            <a:outerShdw blurRad="292100" dist="139700" dir="2700000" algn="tl" rotWithShape="0">
              <a:srgbClr val="333333">
                <a:alpha val="65000"/>
              </a:srgbClr>
            </a:outerShdw>
          </a:effectLst>
        </p:spPr>
      </p:pic>
      <p:pic>
        <p:nvPicPr>
          <p:cNvPr id="10" name="Resim 9" descr="metin, ekran görüntüsü, yazı tipi içeren bir resim&#10;&#10;Açıklama otomatik olarak oluşturuldu">
            <a:extLst>
              <a:ext uri="{FF2B5EF4-FFF2-40B4-BE49-F238E27FC236}">
                <a16:creationId xmlns:a16="http://schemas.microsoft.com/office/drawing/2014/main" id="{6860AA19-8541-B96C-B1A1-EF2A29080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61" y="3881535"/>
            <a:ext cx="11849878" cy="2340751"/>
          </a:xfrm>
          <a:prstGeom prst="rect">
            <a:avLst/>
          </a:prstGeom>
        </p:spPr>
      </p:pic>
    </p:spTree>
    <p:extLst>
      <p:ext uri="{BB962C8B-B14F-4D97-AF65-F5344CB8AC3E}">
        <p14:creationId xmlns:p14="http://schemas.microsoft.com/office/powerpoint/2010/main" val="2327167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FE413470-D2FA-94F2-17FD-C4EDADA9BF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0154" y="289342"/>
            <a:ext cx="2763388" cy="5554046"/>
          </a:xfrm>
          <a:prstGeom prst="rect">
            <a:avLst/>
          </a:prstGeom>
          <a:noFill/>
          <a:ln>
            <a:noFill/>
          </a:ln>
        </p:spPr>
      </p:pic>
      <p:sp>
        <p:nvSpPr>
          <p:cNvPr id="6" name="Metin kutusu 5">
            <a:extLst>
              <a:ext uri="{FF2B5EF4-FFF2-40B4-BE49-F238E27FC236}">
                <a16:creationId xmlns:a16="http://schemas.microsoft.com/office/drawing/2014/main" id="{FCA0D795-D1AA-EFFD-4A50-50A944EBBE0D}"/>
              </a:ext>
            </a:extLst>
          </p:cNvPr>
          <p:cNvSpPr txBox="1"/>
          <p:nvPr/>
        </p:nvSpPr>
        <p:spPr>
          <a:xfrm>
            <a:off x="1239201" y="914614"/>
            <a:ext cx="6094476" cy="4524315"/>
          </a:xfrm>
          <a:prstGeom prst="rect">
            <a:avLst/>
          </a:prstGeom>
          <a:noFill/>
        </p:spPr>
        <p:txBody>
          <a:bodyPr wrap="square">
            <a:spAutoFit/>
          </a:bodyPr>
          <a:lstStyle/>
          <a:p>
            <a:r>
              <a:rPr lang="tr-TR" sz="3600" dirty="0"/>
              <a:t>Bu menü ekranı, </a:t>
            </a:r>
            <a:r>
              <a:rPr lang="tr-TR" sz="3600" dirty="0" err="1"/>
              <a:t>Bottom</a:t>
            </a:r>
            <a:r>
              <a:rPr lang="tr-TR" sz="3600" dirty="0"/>
              <a:t> </a:t>
            </a:r>
            <a:r>
              <a:rPr lang="tr-TR" sz="3600" dirty="0" err="1"/>
              <a:t>Navigation</a:t>
            </a:r>
            <a:r>
              <a:rPr lang="tr-TR" sz="3600" dirty="0"/>
              <a:t> </a:t>
            </a:r>
            <a:r>
              <a:rPr lang="tr-TR" sz="3600" dirty="0" err="1"/>
              <a:t>View'deki</a:t>
            </a:r>
            <a:r>
              <a:rPr lang="tr-TR" sz="3600" dirty="0"/>
              <a:t> Menü butonuna tıklandığında görüntülenmektedir. Bu ekranda Para Yönetimi, Aidat İşlemleri, Kilo Yönetimi, Oruç Takibi, Hobiler ve Sorumluluklar ile ilgili butonlar bulunmaktadır.</a:t>
            </a:r>
          </a:p>
        </p:txBody>
      </p:sp>
    </p:spTree>
    <p:extLst>
      <p:ext uri="{BB962C8B-B14F-4D97-AF65-F5344CB8AC3E}">
        <p14:creationId xmlns:p14="http://schemas.microsoft.com/office/powerpoint/2010/main" val="3708533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D7EA5180-B22D-AFAB-5EDC-7F171CCF530F}"/>
              </a:ext>
            </a:extLst>
          </p:cNvPr>
          <p:cNvPicPr>
            <a:picLocks noChangeAspect="1"/>
          </p:cNvPicPr>
          <p:nvPr/>
        </p:nvPicPr>
        <p:blipFill rotWithShape="1">
          <a:blip r:embed="rId2">
            <a:extLst>
              <a:ext uri="{28A0092B-C50C-407E-A947-70E740481C1C}">
                <a14:useLocalDpi xmlns:a14="http://schemas.microsoft.com/office/drawing/2010/main" val="0"/>
              </a:ext>
            </a:extLst>
          </a:blip>
          <a:srcRect l="-1" r="2215"/>
          <a:stretch/>
        </p:blipFill>
        <p:spPr bwMode="auto">
          <a:xfrm>
            <a:off x="7362785" y="564313"/>
            <a:ext cx="2752531" cy="5523721"/>
          </a:xfrm>
          <a:prstGeom prst="rect">
            <a:avLst/>
          </a:prstGeom>
          <a:noFill/>
          <a:ln>
            <a:noFill/>
          </a:ln>
          <a:extLst>
            <a:ext uri="{53640926-AAD7-44D8-BBD7-CCE9431645EC}">
              <a14:shadowObscured xmlns:a14="http://schemas.microsoft.com/office/drawing/2010/main"/>
            </a:ext>
          </a:extLst>
        </p:spPr>
      </p:pic>
      <p:sp>
        <p:nvSpPr>
          <p:cNvPr id="3" name="Metin kutusu 2">
            <a:extLst>
              <a:ext uri="{FF2B5EF4-FFF2-40B4-BE49-F238E27FC236}">
                <a16:creationId xmlns:a16="http://schemas.microsoft.com/office/drawing/2014/main" id="{2DA6D29D-ACF6-23A3-8D50-DC25E70DBC81}"/>
              </a:ext>
            </a:extLst>
          </p:cNvPr>
          <p:cNvSpPr txBox="1"/>
          <p:nvPr/>
        </p:nvSpPr>
        <p:spPr>
          <a:xfrm>
            <a:off x="822960" y="1125572"/>
            <a:ext cx="5696712" cy="4401205"/>
          </a:xfrm>
          <a:prstGeom prst="rect">
            <a:avLst/>
          </a:prstGeom>
          <a:noFill/>
        </p:spPr>
        <p:txBody>
          <a:bodyPr wrap="square" rtlCol="0">
            <a:spAutoFit/>
          </a:bodyPr>
          <a:lstStyle/>
          <a:p>
            <a:r>
              <a:rPr lang="tr-TR" sz="2800" dirty="0"/>
              <a:t>Bu kullanıcı takvim ekranı gördüğünüz gibi, </a:t>
            </a:r>
            <a:r>
              <a:rPr lang="tr-TR" sz="2800" dirty="0" err="1"/>
              <a:t>Bottom</a:t>
            </a:r>
            <a:r>
              <a:rPr lang="tr-TR" sz="2800" dirty="0"/>
              <a:t> </a:t>
            </a:r>
            <a:r>
              <a:rPr lang="tr-TR" sz="2800" dirty="0" err="1"/>
              <a:t>Navigation</a:t>
            </a:r>
            <a:r>
              <a:rPr lang="tr-TR" sz="2800" dirty="0"/>
              <a:t> </a:t>
            </a:r>
            <a:r>
              <a:rPr lang="tr-TR" sz="2800" dirty="0" err="1"/>
              <a:t>View'de</a:t>
            </a:r>
            <a:r>
              <a:rPr lang="tr-TR" sz="2800" dirty="0"/>
              <a:t> Takvim sekmesine tıkladığımızda karşımıza </a:t>
            </a:r>
            <a:r>
              <a:rPr lang="tr-TR" sz="2800" dirty="0" err="1"/>
              <a:t>calendar</a:t>
            </a:r>
            <a:r>
              <a:rPr lang="tr-TR" sz="2800" dirty="0"/>
              <a:t> (takvim) çıkmaktadır. Burada yapılan harcamaların tarihi tutulmaktadır. Eğer harcama yapıldıysa o günün üzerinde yeşil tik bulunmaktadır ve o güne tıklandığında </a:t>
            </a:r>
            <a:r>
              <a:rPr lang="tr-TR" sz="2800" dirty="0" err="1"/>
              <a:t>Alert</a:t>
            </a:r>
            <a:r>
              <a:rPr lang="tr-TR" sz="2800" dirty="0"/>
              <a:t> </a:t>
            </a:r>
            <a:r>
              <a:rPr lang="tr-TR" sz="2800" dirty="0" err="1"/>
              <a:t>Dialog</a:t>
            </a:r>
            <a:r>
              <a:rPr lang="tr-TR" sz="2800" dirty="0"/>
              <a:t> ile harcamanın bilgisine ulaşılmaktadır.</a:t>
            </a:r>
          </a:p>
        </p:txBody>
      </p:sp>
    </p:spTree>
    <p:extLst>
      <p:ext uri="{BB962C8B-B14F-4D97-AF65-F5344CB8AC3E}">
        <p14:creationId xmlns:p14="http://schemas.microsoft.com/office/powerpoint/2010/main" val="2463535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İletişim Cihazı, ekran görüntüsü, küçük alet içeren bir resim&#10;&#10;Açıklama otomatik olarak oluşturuldu">
            <a:extLst>
              <a:ext uri="{FF2B5EF4-FFF2-40B4-BE49-F238E27FC236}">
                <a16:creationId xmlns:a16="http://schemas.microsoft.com/office/drawing/2014/main" id="{B54D9BF8-3DED-E1B0-1B68-64BA07D1A1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36849" y="208469"/>
            <a:ext cx="2887980" cy="6172199"/>
          </a:xfrm>
          <a:prstGeom prst="rect">
            <a:avLst/>
          </a:prstGeom>
          <a:noFill/>
          <a:ln>
            <a:noFill/>
          </a:ln>
        </p:spPr>
      </p:pic>
      <p:sp>
        <p:nvSpPr>
          <p:cNvPr id="8" name="Metin kutusu 7">
            <a:extLst>
              <a:ext uri="{FF2B5EF4-FFF2-40B4-BE49-F238E27FC236}">
                <a16:creationId xmlns:a16="http://schemas.microsoft.com/office/drawing/2014/main" id="{42EBCAB0-01CB-BB98-1A01-4364B3FC4B74}"/>
              </a:ext>
            </a:extLst>
          </p:cNvPr>
          <p:cNvSpPr txBox="1"/>
          <p:nvPr/>
        </p:nvSpPr>
        <p:spPr>
          <a:xfrm>
            <a:off x="1273395" y="796189"/>
            <a:ext cx="5365149" cy="5262979"/>
          </a:xfrm>
          <a:prstGeom prst="rect">
            <a:avLst/>
          </a:prstGeom>
          <a:noFill/>
        </p:spPr>
        <p:txBody>
          <a:bodyPr wrap="square">
            <a:spAutoFit/>
          </a:bodyPr>
          <a:lstStyle/>
          <a:p>
            <a:r>
              <a:rPr lang="tr-TR" sz="2800" dirty="0"/>
              <a:t>Bu menü ekranı, </a:t>
            </a:r>
            <a:r>
              <a:rPr lang="tr-TR" sz="2800" dirty="0" err="1"/>
              <a:t>Bottom</a:t>
            </a:r>
            <a:r>
              <a:rPr lang="tr-TR" sz="2800" dirty="0"/>
              <a:t> </a:t>
            </a:r>
            <a:r>
              <a:rPr lang="tr-TR" sz="2800" dirty="0" err="1"/>
              <a:t>Navigation</a:t>
            </a:r>
            <a:r>
              <a:rPr lang="tr-TR" sz="2800" dirty="0"/>
              <a:t> </a:t>
            </a:r>
            <a:r>
              <a:rPr lang="tr-TR" sz="2800" dirty="0" err="1"/>
              <a:t>View'deki</a:t>
            </a:r>
            <a:r>
              <a:rPr lang="tr-TR" sz="2800" dirty="0"/>
              <a:t> Ayarlar butonuna tıklandığında görüntülenir. Detaylar kısmında Geri Bildirim, Ödeme Planı ve SSS ekranı bulunmaktadır. Bize Ulaşın kısmında Bize iletişim bilgilerini verir misin? Adlı bir </a:t>
            </a:r>
            <a:r>
              <a:rPr lang="tr-TR" sz="2800" dirty="0" err="1"/>
              <a:t>text</a:t>
            </a:r>
            <a:r>
              <a:rPr lang="tr-TR" sz="2800" dirty="0"/>
              <a:t> ve Günlük Mesaj Mottom kısmında Bugün bize ne demek istersin? </a:t>
            </a:r>
            <a:r>
              <a:rPr lang="tr-TR" sz="2800" dirty="0" err="1"/>
              <a:t>Text</a:t>
            </a:r>
            <a:r>
              <a:rPr lang="tr-TR" sz="2800" dirty="0"/>
              <a:t> ekranı bulunmaktadır. Genel Ayarlar kısmında Koyu Mod, </a:t>
            </a:r>
            <a:r>
              <a:rPr lang="tr-TR" sz="2800" dirty="0" err="1"/>
              <a:t>Toggle</a:t>
            </a:r>
            <a:r>
              <a:rPr lang="tr-TR" sz="2800" dirty="0"/>
              <a:t> Switch ile birlikte bulunmaktadır. </a:t>
            </a:r>
          </a:p>
        </p:txBody>
      </p:sp>
    </p:spTree>
    <p:extLst>
      <p:ext uri="{BB962C8B-B14F-4D97-AF65-F5344CB8AC3E}">
        <p14:creationId xmlns:p14="http://schemas.microsoft.com/office/powerpoint/2010/main" val="265735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görüntüsü, küçük alet, mobil cihaz, mobil telefon içeren bir resim&#10;&#10;Açıklama otomatik olarak oluşturuldu">
            <a:extLst>
              <a:ext uri="{FF2B5EF4-FFF2-40B4-BE49-F238E27FC236}">
                <a16:creationId xmlns:a16="http://schemas.microsoft.com/office/drawing/2014/main" id="{89A9869D-ED0C-1780-4A5C-460CCCB1C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524" y="139959"/>
            <a:ext cx="2984477" cy="6242180"/>
          </a:xfrm>
          <a:prstGeom prst="rect">
            <a:avLst/>
          </a:prstGeom>
        </p:spPr>
      </p:pic>
      <p:pic>
        <p:nvPicPr>
          <p:cNvPr id="2" name="Resim 1" descr="elektronik donanım, metin, ekran görüntüsü, küçük alet içeren bir resim&#10;&#10;Açıklama otomatik olarak oluşturuldu">
            <a:extLst>
              <a:ext uri="{FF2B5EF4-FFF2-40B4-BE49-F238E27FC236}">
                <a16:creationId xmlns:a16="http://schemas.microsoft.com/office/drawing/2014/main" id="{AFC0B4EF-8550-7BC1-27CA-67AAFEB4F2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278" y="119236"/>
            <a:ext cx="2984477" cy="6169460"/>
          </a:xfrm>
          <a:prstGeom prst="rect">
            <a:avLst/>
          </a:prstGeom>
        </p:spPr>
      </p:pic>
      <p:pic>
        <p:nvPicPr>
          <p:cNvPr id="3" name="Resim 2" descr="metin, ekran görüntüsü, İletişim Cihazı, mobil cihaz içeren bir resim&#10;&#10;Açıklama otomatik olarak oluşturuldu">
            <a:extLst>
              <a:ext uri="{FF2B5EF4-FFF2-40B4-BE49-F238E27FC236}">
                <a16:creationId xmlns:a16="http://schemas.microsoft.com/office/drawing/2014/main" id="{021492D4-D728-DFB2-DC42-2B2E83EE1142}"/>
              </a:ext>
            </a:extLst>
          </p:cNvPr>
          <p:cNvPicPr>
            <a:picLocks noChangeAspect="1"/>
          </p:cNvPicPr>
          <p:nvPr/>
        </p:nvPicPr>
        <p:blipFill rotWithShape="1">
          <a:blip r:embed="rId4">
            <a:extLst>
              <a:ext uri="{28A0092B-C50C-407E-A947-70E740481C1C}">
                <a14:useLocalDpi xmlns:a14="http://schemas.microsoft.com/office/drawing/2010/main" val="0"/>
              </a:ext>
            </a:extLst>
          </a:blip>
          <a:srcRect r="596"/>
          <a:stretch/>
        </p:blipFill>
        <p:spPr>
          <a:xfrm>
            <a:off x="8270032" y="139959"/>
            <a:ext cx="2984477" cy="6148737"/>
          </a:xfrm>
          <a:prstGeom prst="rect">
            <a:avLst/>
          </a:prstGeom>
        </p:spPr>
      </p:pic>
    </p:spTree>
    <p:extLst>
      <p:ext uri="{BB962C8B-B14F-4D97-AF65-F5344CB8AC3E}">
        <p14:creationId xmlns:p14="http://schemas.microsoft.com/office/powerpoint/2010/main" val="627996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küçük alet, multimedya, mobil cihaz, elektronik cihaz içeren bir resim&#10;&#10;Açıklama otomatik olarak oluşturuldu">
            <a:extLst>
              <a:ext uri="{FF2B5EF4-FFF2-40B4-BE49-F238E27FC236}">
                <a16:creationId xmlns:a16="http://schemas.microsoft.com/office/drawing/2014/main" id="{688A9475-E7FA-082B-7FD8-ACC2C9657A83}"/>
              </a:ext>
            </a:extLst>
          </p:cNvPr>
          <p:cNvPicPr>
            <a:picLocks noChangeAspect="1"/>
          </p:cNvPicPr>
          <p:nvPr/>
        </p:nvPicPr>
        <p:blipFill rotWithShape="1">
          <a:blip r:embed="rId2">
            <a:extLst>
              <a:ext uri="{28A0092B-C50C-407E-A947-70E740481C1C}">
                <a14:useLocalDpi xmlns:a14="http://schemas.microsoft.com/office/drawing/2010/main" val="0"/>
              </a:ext>
            </a:extLst>
          </a:blip>
          <a:srcRect r="1588"/>
          <a:stretch/>
        </p:blipFill>
        <p:spPr bwMode="auto">
          <a:xfrm>
            <a:off x="8227547" y="283336"/>
            <a:ext cx="2886159" cy="5769991"/>
          </a:xfrm>
          <a:prstGeom prst="rect">
            <a:avLst/>
          </a:prstGeom>
          <a:noFill/>
          <a:ln>
            <a:noFill/>
          </a:ln>
          <a:extLst>
            <a:ext uri="{53640926-AAD7-44D8-BBD7-CCE9431645EC}">
              <a14:shadowObscured xmlns:a14="http://schemas.microsoft.com/office/drawing/2010/main"/>
            </a:ext>
          </a:extLst>
        </p:spPr>
      </p:pic>
      <p:sp>
        <p:nvSpPr>
          <p:cNvPr id="6" name="Metin kutusu 5">
            <a:extLst>
              <a:ext uri="{FF2B5EF4-FFF2-40B4-BE49-F238E27FC236}">
                <a16:creationId xmlns:a16="http://schemas.microsoft.com/office/drawing/2014/main" id="{628B5289-AE8A-CE06-DB35-CE2694E915C5}"/>
              </a:ext>
            </a:extLst>
          </p:cNvPr>
          <p:cNvSpPr txBox="1"/>
          <p:nvPr/>
        </p:nvSpPr>
        <p:spPr>
          <a:xfrm>
            <a:off x="1245870" y="463195"/>
            <a:ext cx="6094476" cy="5693866"/>
          </a:xfrm>
          <a:prstGeom prst="rect">
            <a:avLst/>
          </a:prstGeom>
          <a:noFill/>
        </p:spPr>
        <p:txBody>
          <a:bodyPr wrap="square">
            <a:spAutoFit/>
          </a:bodyPr>
          <a:lstStyle/>
          <a:p>
            <a:r>
              <a:rPr lang="tr-TR" sz="2800" dirty="0"/>
              <a:t>Bu ekran Menüde bulunan Oruç Takibi butonuna tıklayınca karşımıza gelmektedir. Tab </a:t>
            </a:r>
            <a:r>
              <a:rPr lang="tr-TR" sz="2800" dirty="0" err="1"/>
              <a:t>Layout’da</a:t>
            </a:r>
            <a:r>
              <a:rPr lang="tr-TR" sz="2800" dirty="0"/>
              <a:t> üçüncü yerde bulunan Günlük Su Hedefi ekranında 50 ml,100 ml ve 150ml olarak 3 su bulunmaktadır. Nasıl içersek ona göre arttırabiliriz. İstersek su görünümlerine tıklayabiliriz veya ayrıca oluşturduğum </a:t>
            </a:r>
            <a:r>
              <a:rPr lang="tr-TR" sz="2800" dirty="0" err="1"/>
              <a:t>Floating</a:t>
            </a:r>
            <a:r>
              <a:rPr lang="tr-TR" sz="2800" dirty="0"/>
              <a:t> Action </a:t>
            </a:r>
            <a:r>
              <a:rPr lang="tr-TR" sz="2800" dirty="0" err="1"/>
              <a:t>Button</a:t>
            </a:r>
            <a:r>
              <a:rPr lang="tr-TR" sz="2800" dirty="0"/>
              <a:t> ile oluşturulan + veya – butonlarıyla su içebilir veya içmediğimiz suyu azaltabiliriz. Bu işlem için önce kaç ml içiyorsak ona tıklarız sonra yapacağımız işleme tıklayabiliriz.</a:t>
            </a:r>
          </a:p>
        </p:txBody>
      </p:sp>
    </p:spTree>
    <p:extLst>
      <p:ext uri="{BB962C8B-B14F-4D97-AF65-F5344CB8AC3E}">
        <p14:creationId xmlns:p14="http://schemas.microsoft.com/office/powerpoint/2010/main" val="398496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ekran görüntüsü, logo, marka içeren bir resim&#10;&#10;Açıklama otomatik olarak oluşturuldu">
            <a:extLst>
              <a:ext uri="{FF2B5EF4-FFF2-40B4-BE49-F238E27FC236}">
                <a16:creationId xmlns:a16="http://schemas.microsoft.com/office/drawing/2014/main" id="{A4CB636F-38ED-5E2F-AE4C-8227D3BCD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438524"/>
            <a:ext cx="11428571" cy="5980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7492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kran görüntüsü, metin, mobil telefon, mobil cihaz içeren bir resim&#10;&#10;Açıklama otomatik olarak oluşturuldu">
            <a:extLst>
              <a:ext uri="{FF2B5EF4-FFF2-40B4-BE49-F238E27FC236}">
                <a16:creationId xmlns:a16="http://schemas.microsoft.com/office/drawing/2014/main" id="{7CE77F44-A324-065D-E73A-B6BAFBE55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9306" y="164233"/>
            <a:ext cx="2867964" cy="6091009"/>
          </a:xfrm>
          <a:prstGeom prst="rect">
            <a:avLst/>
          </a:prstGeom>
        </p:spPr>
      </p:pic>
      <p:sp>
        <p:nvSpPr>
          <p:cNvPr id="4" name="Metin kutusu 3">
            <a:extLst>
              <a:ext uri="{FF2B5EF4-FFF2-40B4-BE49-F238E27FC236}">
                <a16:creationId xmlns:a16="http://schemas.microsoft.com/office/drawing/2014/main" id="{4FD390A1-4980-CDBA-2A7E-527275E0778E}"/>
              </a:ext>
            </a:extLst>
          </p:cNvPr>
          <p:cNvSpPr txBox="1"/>
          <p:nvPr/>
        </p:nvSpPr>
        <p:spPr>
          <a:xfrm>
            <a:off x="1035457" y="1634884"/>
            <a:ext cx="6094476" cy="3257174"/>
          </a:xfrm>
          <a:prstGeom prst="rect">
            <a:avLst/>
          </a:prstGeom>
          <a:noFill/>
        </p:spPr>
        <p:txBody>
          <a:bodyPr wrap="square">
            <a:spAutoFit/>
          </a:bodyPr>
          <a:lstStyle/>
          <a:p>
            <a:pPr marL="368935" algn="just">
              <a:lnSpc>
                <a:spcPct val="150000"/>
              </a:lnSpc>
              <a:spcBef>
                <a:spcPts val="600"/>
              </a:spcBef>
              <a:spcAft>
                <a:spcPts val="600"/>
              </a:spcAft>
              <a:tabLst>
                <a:tab pos="794385" algn="l"/>
              </a:tabLst>
            </a:pPr>
            <a:r>
              <a:rPr lang="tr-TR" sz="2800" b="0" dirty="0">
                <a:effectLst/>
                <a:ea typeface="Times New Roman" panose="02020603050405020304" pitchFamily="18" charset="0"/>
              </a:rPr>
              <a:t>Menüdeki Hobiler butonuna basınca bu ekran karşımıza çıkar. </a:t>
            </a:r>
            <a:r>
              <a:rPr lang="tr-TR" sz="2800" b="0" dirty="0" err="1">
                <a:effectLst/>
                <a:ea typeface="Times New Roman" panose="02020603050405020304" pitchFamily="18" charset="0"/>
              </a:rPr>
              <a:t>CardView</a:t>
            </a:r>
            <a:r>
              <a:rPr lang="tr-TR" sz="2800" b="0" dirty="0">
                <a:effectLst/>
                <a:ea typeface="Times New Roman" panose="02020603050405020304" pitchFamily="18" charset="0"/>
              </a:rPr>
              <a:t> kullanılarak modern bir görünüm elde edilmektedir Başkentler, Plakalar ve </a:t>
            </a:r>
            <a:r>
              <a:rPr lang="tr-TR" sz="2800" b="0" dirty="0" err="1">
                <a:effectLst/>
                <a:ea typeface="Times New Roman" panose="02020603050405020304" pitchFamily="18" charset="0"/>
              </a:rPr>
              <a:t>Quiz</a:t>
            </a:r>
            <a:r>
              <a:rPr lang="tr-TR" sz="2800" b="0" dirty="0">
                <a:effectLst/>
                <a:ea typeface="Times New Roman" panose="02020603050405020304" pitchFamily="18" charset="0"/>
              </a:rPr>
              <a:t> ekranı bulunmamaktadır.</a:t>
            </a:r>
            <a:endParaRPr lang="tr-TR" sz="2800" b="1" dirty="0">
              <a:effectLst/>
              <a:ea typeface="Times New Roman" panose="02020603050405020304" pitchFamily="18" charset="0"/>
            </a:endParaRPr>
          </a:p>
        </p:txBody>
      </p:sp>
    </p:spTree>
    <p:extLst>
      <p:ext uri="{BB962C8B-B14F-4D97-AF65-F5344CB8AC3E}">
        <p14:creationId xmlns:p14="http://schemas.microsoft.com/office/powerpoint/2010/main" val="14477472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4FC20625-D2B5-42ED-F7B0-0BFA7533B3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9369" y="93118"/>
            <a:ext cx="2990909" cy="5878285"/>
          </a:xfrm>
          <a:prstGeom prst="rect">
            <a:avLst/>
          </a:prstGeom>
          <a:noFill/>
          <a:ln>
            <a:noFill/>
          </a:ln>
        </p:spPr>
      </p:pic>
      <p:pic>
        <p:nvPicPr>
          <p:cNvPr id="3" name="Resim 2" descr="metin, ekran görüntüsü, mobil telefon, küçük alet içeren bir resim&#10;&#10;Açıklama otomatik olarak oluşturuldu">
            <a:extLst>
              <a:ext uri="{FF2B5EF4-FFF2-40B4-BE49-F238E27FC236}">
                <a16:creationId xmlns:a16="http://schemas.microsoft.com/office/drawing/2014/main" id="{8CA0A654-E7D3-35F8-9732-89B5DAEEB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422" y="147248"/>
            <a:ext cx="2990909" cy="5824155"/>
          </a:xfrm>
          <a:prstGeom prst="rect">
            <a:avLst/>
          </a:prstGeom>
        </p:spPr>
      </p:pic>
      <p:pic>
        <p:nvPicPr>
          <p:cNvPr id="4" name="Resim 3" descr="metin, ekran görüntüsü, multimedya, İletişim Cihazı içeren bir resim&#10;&#10;Açıklama otomatik olarak oluşturuldu">
            <a:extLst>
              <a:ext uri="{FF2B5EF4-FFF2-40B4-BE49-F238E27FC236}">
                <a16:creationId xmlns:a16="http://schemas.microsoft.com/office/drawing/2014/main" id="{8BF9A084-ACEC-0777-CBEF-20305A651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589" y="-66479"/>
            <a:ext cx="3035634" cy="6197477"/>
          </a:xfrm>
          <a:prstGeom prst="rect">
            <a:avLst/>
          </a:prstGeom>
        </p:spPr>
      </p:pic>
    </p:spTree>
    <p:extLst>
      <p:ext uri="{BB962C8B-B14F-4D97-AF65-F5344CB8AC3E}">
        <p14:creationId xmlns:p14="http://schemas.microsoft.com/office/powerpoint/2010/main" val="3480770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metin, ekran görüntüsü, mobil telefon, multimedya içeren bir resim&#10;&#10;Açıklama otomatik olarak oluşturuldu">
            <a:extLst>
              <a:ext uri="{FF2B5EF4-FFF2-40B4-BE49-F238E27FC236}">
                <a16:creationId xmlns:a16="http://schemas.microsoft.com/office/drawing/2014/main" id="{D602B28D-0F2F-2C54-F6F3-AB6DBDBC9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438524"/>
            <a:ext cx="11428571" cy="5980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8043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metin, elektronik donanım, ekran görüntüsü, küçük alet içeren bir resim&#10;&#10;Açıklama otomatik olarak oluşturuldu">
            <a:extLst>
              <a:ext uri="{FF2B5EF4-FFF2-40B4-BE49-F238E27FC236}">
                <a16:creationId xmlns:a16="http://schemas.microsoft.com/office/drawing/2014/main" id="{6B5BF323-2EC8-E7B2-FDBB-B89DF01B51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325" y="1035698"/>
            <a:ext cx="2313910" cy="4917233"/>
          </a:xfrm>
          <a:prstGeom prst="rect">
            <a:avLst/>
          </a:prstGeom>
        </p:spPr>
      </p:pic>
      <p:cxnSp>
        <p:nvCxnSpPr>
          <p:cNvPr id="4" name="Straight Connector 9">
            <a:extLst>
              <a:ext uri="{FF2B5EF4-FFF2-40B4-BE49-F238E27FC236}">
                <a16:creationId xmlns:a16="http://schemas.microsoft.com/office/drawing/2014/main" id="{588EEFDC-4C9D-977A-FFC4-E9980DEE0F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 name="Straight Connector 11">
            <a:extLst>
              <a:ext uri="{FF2B5EF4-FFF2-40B4-BE49-F238E27FC236}">
                <a16:creationId xmlns:a16="http://schemas.microsoft.com/office/drawing/2014/main" id="{DB644F11-435C-9944-D666-B2448D0797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 name="Resim 5" descr="metin, ekran görüntüsü, mobil telefon, mobil cihaz içeren bir resim&#10;&#10;Açıklama otomatik olarak oluşturuldu">
            <a:extLst>
              <a:ext uri="{FF2B5EF4-FFF2-40B4-BE49-F238E27FC236}">
                <a16:creationId xmlns:a16="http://schemas.microsoft.com/office/drawing/2014/main" id="{3D9DE579-B496-7135-5B67-8FFA3F208879}"/>
              </a:ext>
            </a:extLst>
          </p:cNvPr>
          <p:cNvPicPr>
            <a:picLocks noChangeAspect="1"/>
          </p:cNvPicPr>
          <p:nvPr/>
        </p:nvPicPr>
        <p:blipFill rotWithShape="1">
          <a:blip r:embed="rId3">
            <a:extLst>
              <a:ext uri="{28A0092B-C50C-407E-A947-70E740481C1C}">
                <a14:useLocalDpi xmlns:a14="http://schemas.microsoft.com/office/drawing/2010/main" val="0"/>
              </a:ext>
            </a:extLst>
          </a:blip>
          <a:srcRect r="1129"/>
          <a:stretch/>
        </p:blipFill>
        <p:spPr>
          <a:xfrm>
            <a:off x="597430" y="1035698"/>
            <a:ext cx="2177419" cy="4692629"/>
          </a:xfrm>
          <a:prstGeom prst="rect">
            <a:avLst/>
          </a:prstGeom>
        </p:spPr>
      </p:pic>
      <p:cxnSp>
        <p:nvCxnSpPr>
          <p:cNvPr id="7" name="Straight Connector 13">
            <a:extLst>
              <a:ext uri="{FF2B5EF4-FFF2-40B4-BE49-F238E27FC236}">
                <a16:creationId xmlns:a16="http://schemas.microsoft.com/office/drawing/2014/main" id="{5598312A-A26D-0ADC-F057-52CCD037DF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Resim 7" descr="metin, ekran görüntüsü, multimedya, küçük alet içeren bir resim&#10;&#10;Açıklama otomatik olarak oluşturuldu">
            <a:extLst>
              <a:ext uri="{FF2B5EF4-FFF2-40B4-BE49-F238E27FC236}">
                <a16:creationId xmlns:a16="http://schemas.microsoft.com/office/drawing/2014/main" id="{98F6924B-3C20-FD1C-1BFE-0DCB0AE1E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0182" y="1123527"/>
            <a:ext cx="2391973" cy="4604800"/>
          </a:xfrm>
          <a:prstGeom prst="rect">
            <a:avLst/>
          </a:prstGeom>
        </p:spPr>
      </p:pic>
      <p:pic>
        <p:nvPicPr>
          <p:cNvPr id="9" name="Resim 8" descr="küçük alet, metin, mobil telefon, multimedya içeren bir resim&#10;&#10;Açıklama otomatik olarak oluşturuldu">
            <a:extLst>
              <a:ext uri="{FF2B5EF4-FFF2-40B4-BE49-F238E27FC236}">
                <a16:creationId xmlns:a16="http://schemas.microsoft.com/office/drawing/2014/main" id="{D7295DC1-AC64-720D-EC8B-E69B151FE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7929" y="1123527"/>
            <a:ext cx="2221816" cy="4604800"/>
          </a:xfrm>
          <a:prstGeom prst="rect">
            <a:avLst/>
          </a:prstGeom>
        </p:spPr>
      </p:pic>
    </p:spTree>
    <p:extLst>
      <p:ext uri="{BB962C8B-B14F-4D97-AF65-F5344CB8AC3E}">
        <p14:creationId xmlns:p14="http://schemas.microsoft.com/office/powerpoint/2010/main" val="35569572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483971" cy="4324261"/>
          </a:xfrm>
          <a:prstGeom prst="rect">
            <a:avLst/>
          </a:prstGeom>
          <a:noFill/>
        </p:spPr>
        <p:txBody>
          <a:bodyPr wrap="square">
            <a:spAutoFit/>
          </a:bodyPr>
          <a:lstStyle/>
          <a:p>
            <a:pPr algn="just"/>
            <a:r>
              <a:rPr lang="tr-TR" sz="2500" dirty="0"/>
              <a:t>Bu çalışmada Hedefli Yaşam adlı mobil uygulamanın yazılım geliştirme süreci ve kullanıcı arayüzü tasarımı detaylı bir şekilde incelenmiştir. Bu yaklaşım, projenin kalitesini ve verimliliğini artıran önemli bir rol oynamıştır ve bu yöntem, projenin sürekli olarak uyum sağlamasını ve kullanıcı ihtiyaçlarına uygun olarak gelişmesini sağlamıştır. Uygulama, kullanıcıların hedeflerine ulaşmalarını destekleyen bir arayüz tasarımına sahiptir. Hedef belirleme, finans yönetimi, kilo yönetimi, aidat takibi ve günlük kayıt gibi özellikler, kullanıcıların hedeflerini bilinçli bir şekilde belirlemelerine ve bu hedeflere ulaşmalarına yardımcı olmaktadır. </a:t>
            </a:r>
          </a:p>
        </p:txBody>
      </p:sp>
    </p:spTree>
    <p:extLst>
      <p:ext uri="{BB962C8B-B14F-4D97-AF65-F5344CB8AC3E}">
        <p14:creationId xmlns:p14="http://schemas.microsoft.com/office/powerpoint/2010/main" val="1707892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483971" cy="3170099"/>
          </a:xfrm>
          <a:prstGeom prst="rect">
            <a:avLst/>
          </a:prstGeom>
          <a:noFill/>
        </p:spPr>
        <p:txBody>
          <a:bodyPr wrap="square">
            <a:spAutoFit/>
          </a:bodyPr>
          <a:lstStyle/>
          <a:p>
            <a:pPr algn="just"/>
            <a:r>
              <a:rPr lang="tr-TR" sz="2500" dirty="0"/>
              <a:t>Kullanıcılar, uygulama aracılığıyla hedeflerini takip edebilir, ilerlemelerini izleyebilir ve motivasyonlarını artırarak başarıya ulaşabilirler. Bu çalışmanın sonuçları, hedef belirleme, finans yönetimi, kilo yönetimi, aidat takibi ve günlük bilgi kayıt gibi çeşitli özelliklere sahip bir uygulamanın başarılı bir şekilde geliştirilebileceğini göstermektedir. Uygulama, kullanıcıların yaşamlarını daha iyi yönetmelerine yardımcı olabilecek bir araç olarak değerlendirilebilir. </a:t>
            </a:r>
          </a:p>
        </p:txBody>
      </p:sp>
    </p:spTree>
    <p:extLst>
      <p:ext uri="{BB962C8B-B14F-4D97-AF65-F5344CB8AC3E}">
        <p14:creationId xmlns:p14="http://schemas.microsoft.com/office/powerpoint/2010/main" val="31324599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483971" cy="4324261"/>
          </a:xfrm>
          <a:prstGeom prst="rect">
            <a:avLst/>
          </a:prstGeom>
          <a:noFill/>
        </p:spPr>
        <p:txBody>
          <a:bodyPr wrap="square">
            <a:spAutoFit/>
          </a:bodyPr>
          <a:lstStyle/>
          <a:p>
            <a:pPr algn="just"/>
            <a:r>
              <a:rPr lang="tr-TR" sz="2500" dirty="0"/>
              <a:t>Bu çalışmada Hedefli Yaşam adlı mobil uygulamanın yazılım geliştirme süreci ve kullanıcı arayüzü tasarımı detaylı bir şekilde incelenmiştir. Bu yaklaşım, projenin kalitesini ve verimliliğini artıran önemli bir rol oynamıştır ve bu yöntem, projenin sürekli olarak uyum sağlamasını ve kullanıcı ihtiyaçlarına uygun olarak gelişmesini sağlamıştır. Uygulama, kullanıcıların hedeflerine ulaşmalarını destekleyen bir arayüz tasarımına sahiptir. Hedef belirleme, finans yönetimi, kilo yönetimi, aidat takibi ve günlük kayıt gibi özellikler, kullanıcıların hedeflerini bilinçli bir şekilde belirlemelerine ve bu hedeflere ulaşmalarına yardımcı olmaktadır. </a:t>
            </a:r>
          </a:p>
        </p:txBody>
      </p:sp>
    </p:spTree>
    <p:extLst>
      <p:ext uri="{BB962C8B-B14F-4D97-AF65-F5344CB8AC3E}">
        <p14:creationId xmlns:p14="http://schemas.microsoft.com/office/powerpoint/2010/main" val="3324814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877164" cy="4324261"/>
          </a:xfrm>
          <a:prstGeom prst="rect">
            <a:avLst/>
          </a:prstGeom>
          <a:noFill/>
        </p:spPr>
        <p:txBody>
          <a:bodyPr wrap="square">
            <a:spAutoFit/>
          </a:bodyPr>
          <a:lstStyle/>
          <a:p>
            <a:pPr algn="just"/>
            <a:r>
              <a:rPr lang="tr-TR" sz="2500" dirty="0"/>
              <a:t>Gelecekteki çalışmalarda, uygulamanın kullanıcı tabanının genişletilmesi ve yeni özelliklerin eklenmesi üzerine odaklanılabilir. Kullanıcı geri bildirimlerinin düzenli olarak değerlendirilmesi ve uygulamanın kullanılabilirliğinin artırılması da önemli hedefler arasında yer alabilir. Bu çalışmayla birlikte, Hedefli Yaşam uygulamasının yazılım geliştirme süreci ve kullanıcı arayüzü tasarımı detaylı bir şekilde incelenmiştir. Uygulamanın geliştirilmesinde karşılaşılan zorluklardan biri, kullanıcı arayüzünün tasarımı ve kullanılabilirliği olmuştur. Kullanıcıların uygulamayı kolayca kullanabilmeleri ve hedeflerine ulaşmalarını destekleyen bir arayüz tasarlamak için çeşitli araştırmalar yapılmıştır.</a:t>
            </a:r>
          </a:p>
        </p:txBody>
      </p:sp>
    </p:spTree>
    <p:extLst>
      <p:ext uri="{BB962C8B-B14F-4D97-AF65-F5344CB8AC3E}">
        <p14:creationId xmlns:p14="http://schemas.microsoft.com/office/powerpoint/2010/main" val="1532400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877164" cy="4324261"/>
          </a:xfrm>
          <a:prstGeom prst="rect">
            <a:avLst/>
          </a:prstGeom>
          <a:noFill/>
        </p:spPr>
        <p:txBody>
          <a:bodyPr wrap="square">
            <a:spAutoFit/>
          </a:bodyPr>
          <a:lstStyle/>
          <a:p>
            <a:pPr algn="just"/>
            <a:r>
              <a:rPr lang="tr-TR" sz="2500" dirty="0"/>
              <a:t>Gelecekteki çalışmalarda, uygulamanın kullanıcı tabanının genişletilmesi ve yeni özelliklerin eklenmesi üzerine odaklanılabilir. Kullanıcı geri bildirimlerinin düzenli olarak değerlendirilmesi ve uygulamanın kullanılabilirliğinin artırılması da önemli hedefler arasında yer alabilir. Bu çalışmayla birlikte, Hedefli Yaşam uygulamasının yazılım geliştirme süreci ve kullanıcı arayüzü tasarımı detaylı bir şekilde incelenmiştir. Uygulamanın geliştirilmesinde karşılaşılan zorluklardan biri, kullanıcı arayüzünün tasarımı ve kullanılabilirliği olmuştur. Kullanıcıların uygulamayı kolayca kullanabilmeleri ve hedeflerine ulaşmalarını destekleyen bir arayüz tasarlamak için çeşitli araştırmalar yapılmıştır.</a:t>
            </a:r>
          </a:p>
        </p:txBody>
      </p:sp>
    </p:spTree>
    <p:extLst>
      <p:ext uri="{BB962C8B-B14F-4D97-AF65-F5344CB8AC3E}">
        <p14:creationId xmlns:p14="http://schemas.microsoft.com/office/powerpoint/2010/main" val="26914222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622791" y="6787136"/>
            <a:ext cx="9146810" cy="21716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sp>
        <p:nvSpPr>
          <p:cNvPr id="11" name="文本框 10"/>
          <p:cNvSpPr txBox="1"/>
          <p:nvPr/>
        </p:nvSpPr>
        <p:spPr>
          <a:xfrm>
            <a:off x="7837621" y="1425381"/>
            <a:ext cx="1789476"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solidFill>
                <a:schemeClr val="bg1"/>
              </a:solidFill>
              <a:latin typeface="+mj-lt"/>
              <a:ea typeface="华文楷体" panose="02010600040101010101" pitchFamily="2" charset="-122"/>
            </a:endParaRPr>
          </a:p>
        </p:txBody>
      </p:sp>
      <p:sp>
        <p:nvSpPr>
          <p:cNvPr id="13" name="文本框 12"/>
          <p:cNvSpPr txBox="1"/>
          <p:nvPr/>
        </p:nvSpPr>
        <p:spPr>
          <a:xfrm>
            <a:off x="5027711" y="141072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schemeClr val="bg1"/>
                </a:solidFill>
                <a:latin typeface="+mj-lt"/>
                <a:ea typeface="华文楷体" panose="02010600040101010101" pitchFamily="2" charset="-122"/>
              </a:rPr>
              <a:t>SONUÇLAR</a:t>
            </a:r>
            <a:endParaRPr lang="zh-CN" altLang="en-US" dirty="0">
              <a:solidFill>
                <a:schemeClr val="bg1"/>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26729"/>
            <a:ext cx="6094476" cy="369332"/>
          </a:xfrm>
          <a:prstGeom prst="rect">
            <a:avLst/>
          </a:prstGeom>
          <a:noFill/>
        </p:spPr>
        <p:txBody>
          <a:bodyPr wrap="square">
            <a:spAutoFit/>
          </a:bodyPr>
          <a:lstStyle/>
          <a:p>
            <a:pPr algn="ctr"/>
            <a:r>
              <a:rPr lang="tr-TR" altLang="zh-CN" dirty="0">
                <a:latin typeface="+mj-lt"/>
                <a:ea typeface="华文楷体" panose="02010600040101010101" pitchFamily="2" charset="-122"/>
              </a:rPr>
              <a:t>GİRİŞ</a:t>
            </a:r>
            <a:endParaRPr lang="zh-CN" altLang="en-US" dirty="0">
              <a:latin typeface="+mj-lt"/>
              <a:ea typeface="华文楷体" panose="02010600040101010101" pitchFamily="2" charset="-122"/>
            </a:endParaRPr>
          </a:p>
        </p:txBody>
      </p:sp>
      <p:sp>
        <p:nvSpPr>
          <p:cNvPr id="2" name="Metin kutusu 1">
            <a:extLst>
              <a:ext uri="{FF2B5EF4-FFF2-40B4-BE49-F238E27FC236}">
                <a16:creationId xmlns:a16="http://schemas.microsoft.com/office/drawing/2014/main" id="{22DA79F4-E3C2-3FBB-13C2-5CE270CB4817}"/>
              </a:ext>
            </a:extLst>
          </p:cNvPr>
          <p:cNvSpPr txBox="1"/>
          <p:nvPr/>
        </p:nvSpPr>
        <p:spPr>
          <a:xfrm>
            <a:off x="2525404" y="2239325"/>
            <a:ext cx="8877164" cy="4324261"/>
          </a:xfrm>
          <a:prstGeom prst="rect">
            <a:avLst/>
          </a:prstGeom>
          <a:noFill/>
        </p:spPr>
        <p:txBody>
          <a:bodyPr wrap="square">
            <a:spAutoFit/>
          </a:bodyPr>
          <a:lstStyle/>
          <a:p>
            <a:pPr algn="just"/>
            <a:r>
              <a:rPr lang="tr-TR" sz="2500" dirty="0"/>
              <a:t>Uygulamanın kullanılabilirliği test edilmek için ise kullanıcı testleri yapılmıştır. Kullanıcı testleri sayesinde uygulamanın güçlü ve zayıf yönleri belirlenmiş ve gerekli iyileştirmeler yapılmıştır. Uygulamanın geliştirilmesinde elde edilen başarılar arasında, uygulamanın kullanıcı dostu bir arayüze sahip olması, uygulamanın performansının yüksek olması, uygulamanın güvenliğinin sağlanması ve uygulamanın farklı platformlarda çalışabilmesi yer almaktadır. Uygulamanın geliştirilmesinde sağlanan faydalar arasında ise, </a:t>
            </a:r>
            <a:r>
              <a:rPr lang="tr-TR" sz="2500" dirty="0" err="1"/>
              <a:t>Scrum</a:t>
            </a:r>
            <a:r>
              <a:rPr lang="tr-TR" sz="2500" dirty="0"/>
              <a:t> Agile yöntemiyle geliştirildiği için, projenin esnek ve hızlı bir şekilde kullanıcı ihtiyaçlarına uyum sağlamasını sağlamıştır.</a:t>
            </a:r>
          </a:p>
        </p:txBody>
      </p:sp>
    </p:spTree>
    <p:extLst>
      <p:ext uri="{BB962C8B-B14F-4D97-AF65-F5344CB8AC3E}">
        <p14:creationId xmlns:p14="http://schemas.microsoft.com/office/powerpoint/2010/main" val="26085506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C57E710-9D49-F327-1D2A-B3E203E4AD95}"/>
              </a:ext>
            </a:extLst>
          </p:cNvPr>
          <p:cNvSpPr txBox="1"/>
          <p:nvPr/>
        </p:nvSpPr>
        <p:spPr>
          <a:xfrm>
            <a:off x="952468" y="798018"/>
            <a:ext cx="2040115" cy="338554"/>
          </a:xfrm>
          <a:prstGeom prst="rect">
            <a:avLst/>
          </a:prstGeom>
          <a:noFill/>
        </p:spPr>
        <p:txBody>
          <a:bodyPr wrap="square" rtlCol="0">
            <a:spAutoFit/>
          </a:bodyPr>
          <a:lstStyle/>
          <a:p>
            <a:pPr algn="dist"/>
            <a:endParaRPr lang="zh-CN" altLang="en-US" sz="1600" dirty="0">
              <a:solidFill>
                <a:srgbClr val="20517C"/>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B7B027EF-3B22-9B33-B679-D5DB40435865}"/>
              </a:ext>
            </a:extLst>
          </p:cNvPr>
          <p:cNvGrpSpPr/>
          <p:nvPr/>
        </p:nvGrpSpPr>
        <p:grpSpPr>
          <a:xfrm>
            <a:off x="4110088" y="3272089"/>
            <a:ext cx="6404129" cy="864524"/>
            <a:chOff x="2154256" y="2939575"/>
            <a:chExt cx="6404129" cy="864524"/>
          </a:xfrm>
        </p:grpSpPr>
        <p:sp>
          <p:nvSpPr>
            <p:cNvPr id="6" name="椭圆 5">
              <a:extLst>
                <a:ext uri="{FF2B5EF4-FFF2-40B4-BE49-F238E27FC236}">
                  <a16:creationId xmlns:a16="http://schemas.microsoft.com/office/drawing/2014/main" id="{6C36AB7B-B107-BE71-8330-C940AB047CF7}"/>
                </a:ext>
              </a:extLst>
            </p:cNvPr>
            <p:cNvSpPr/>
            <p:nvPr/>
          </p:nvSpPr>
          <p:spPr>
            <a:xfrm>
              <a:off x="2154256" y="2939575"/>
              <a:ext cx="864524" cy="864524"/>
            </a:xfrm>
            <a:prstGeom prst="ellipse">
              <a:avLst/>
            </a:prstGeom>
            <a:solidFill>
              <a:srgbClr val="20517C"/>
            </a:solidFill>
            <a:ln w="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EF4250C7-26B2-17F5-9C40-A15B23904860}"/>
                </a:ext>
              </a:extLst>
            </p:cNvPr>
            <p:cNvSpPr/>
            <p:nvPr/>
          </p:nvSpPr>
          <p:spPr>
            <a:xfrm>
              <a:off x="4924059" y="2939575"/>
              <a:ext cx="864524" cy="864524"/>
            </a:xfrm>
            <a:prstGeom prst="ellipse">
              <a:avLst/>
            </a:prstGeom>
            <a:solidFill>
              <a:srgbClr val="7030A0"/>
            </a:solidFill>
            <a:ln w="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8" name="椭圆 7">
              <a:extLst>
                <a:ext uri="{FF2B5EF4-FFF2-40B4-BE49-F238E27FC236}">
                  <a16:creationId xmlns:a16="http://schemas.microsoft.com/office/drawing/2014/main" id="{C7E54687-469B-67DC-D9B4-924A6BCF5B2D}"/>
                </a:ext>
              </a:extLst>
            </p:cNvPr>
            <p:cNvSpPr/>
            <p:nvPr/>
          </p:nvSpPr>
          <p:spPr>
            <a:xfrm>
              <a:off x="7693861" y="2939575"/>
              <a:ext cx="864524" cy="864524"/>
            </a:xfrm>
            <a:prstGeom prst="ellipse">
              <a:avLst/>
            </a:prstGeom>
            <a:solidFill>
              <a:srgbClr val="FFFFFF"/>
            </a:solidFill>
            <a:ln w="0">
              <a:solidFill>
                <a:srgbClr val="4EA4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10">
            <a:extLst>
              <a:ext uri="{FF2B5EF4-FFF2-40B4-BE49-F238E27FC236}">
                <a16:creationId xmlns:a16="http://schemas.microsoft.com/office/drawing/2014/main" id="{8015C1C1-45B0-1067-78E2-FF1C053A9FAE}"/>
              </a:ext>
            </a:extLst>
          </p:cNvPr>
          <p:cNvSpPr txBox="1"/>
          <p:nvPr/>
        </p:nvSpPr>
        <p:spPr>
          <a:xfrm>
            <a:off x="4628095" y="2268870"/>
            <a:ext cx="3214896" cy="461665"/>
          </a:xfrm>
          <a:prstGeom prst="rect">
            <a:avLst/>
          </a:prstGeom>
          <a:noFill/>
        </p:spPr>
        <p:txBody>
          <a:bodyPr wrap="square" rtlCol="0">
            <a:spAutoFit/>
          </a:bodyPr>
          <a:lstStyle/>
          <a:p>
            <a:pPr algn="dist"/>
            <a:r>
              <a:rPr lang="tr-TR" altLang="zh-CN"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Kullanılan Renkler</a:t>
            </a:r>
            <a:endParaRPr lang="zh-CN" altLang="en-US" sz="2400" b="1" dirty="0">
              <a:ln w="9525">
                <a:solidFill>
                  <a:schemeClr val="bg1"/>
                </a:solidFill>
                <a:prstDash val="solid"/>
              </a:ln>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0" name="KSO_Shape">
            <a:extLst>
              <a:ext uri="{FF2B5EF4-FFF2-40B4-BE49-F238E27FC236}">
                <a16:creationId xmlns:a16="http://schemas.microsoft.com/office/drawing/2014/main" id="{31BA4D18-D433-318D-C400-E0BE2D6AC8A2}"/>
              </a:ext>
            </a:extLst>
          </p:cNvPr>
          <p:cNvSpPr>
            <a:spLocks/>
          </p:cNvSpPr>
          <p:nvPr/>
        </p:nvSpPr>
        <p:spPr bwMode="auto">
          <a:xfrm>
            <a:off x="129187" y="410766"/>
            <a:ext cx="768584" cy="782383"/>
          </a:xfrm>
          <a:custGeom>
            <a:avLst/>
            <a:gdLst>
              <a:gd name="T0" fmla="*/ 1230708 w 3970"/>
              <a:gd name="T1" fmla="*/ 915562 h 4043"/>
              <a:gd name="T2" fmla="*/ 745546 w 3970"/>
              <a:gd name="T3" fmla="*/ 1273147 h 4043"/>
              <a:gd name="T4" fmla="*/ 1036643 w 3970"/>
              <a:gd name="T5" fmla="*/ 769945 h 4043"/>
              <a:gd name="T6" fmla="*/ 1163942 w 3970"/>
              <a:gd name="T7" fmla="*/ 484945 h 4043"/>
              <a:gd name="T8" fmla="*/ 709493 w 3970"/>
              <a:gd name="T9" fmla="*/ 218203 h 4043"/>
              <a:gd name="T10" fmla="*/ 515428 w 3970"/>
              <a:gd name="T11" fmla="*/ 1309663 h 4043"/>
              <a:gd name="T12" fmla="*/ 1473289 w 3970"/>
              <a:gd name="T13" fmla="*/ 739663 h 4043"/>
              <a:gd name="T14" fmla="*/ 1230708 w 3970"/>
              <a:gd name="T15" fmla="*/ 915562 h 4043"/>
              <a:gd name="T16" fmla="*/ 933825 w 3970"/>
              <a:gd name="T17" fmla="*/ 297023 h 4043"/>
              <a:gd name="T18" fmla="*/ 1047326 w 3970"/>
              <a:gd name="T19" fmla="*/ 410578 h 4043"/>
              <a:gd name="T20" fmla="*/ 933825 w 3970"/>
              <a:gd name="T21" fmla="*/ 524578 h 4043"/>
              <a:gd name="T22" fmla="*/ 819878 w 3970"/>
              <a:gd name="T23" fmla="*/ 410578 h 4043"/>
              <a:gd name="T24" fmla="*/ 933825 w 3970"/>
              <a:gd name="T25" fmla="*/ 297023 h 4043"/>
              <a:gd name="T26" fmla="*/ 569731 w 3970"/>
              <a:gd name="T27" fmla="*/ 1070085 h 4043"/>
              <a:gd name="T28" fmla="*/ 456230 w 3970"/>
              <a:gd name="T29" fmla="*/ 956530 h 4043"/>
              <a:gd name="T30" fmla="*/ 569731 w 3970"/>
              <a:gd name="T31" fmla="*/ 842976 h 4043"/>
              <a:gd name="T32" fmla="*/ 683677 w 3970"/>
              <a:gd name="T33" fmla="*/ 956530 h 4043"/>
              <a:gd name="T34" fmla="*/ 569731 w 3970"/>
              <a:gd name="T35" fmla="*/ 1070085 h 4043"/>
              <a:gd name="T36" fmla="*/ 660977 w 3970"/>
              <a:gd name="T37" fmla="*/ 736546 h 4043"/>
              <a:gd name="T38" fmla="*/ 547031 w 3970"/>
              <a:gd name="T39" fmla="*/ 622992 h 4043"/>
              <a:gd name="T40" fmla="*/ 660977 w 3970"/>
              <a:gd name="T41" fmla="*/ 509437 h 4043"/>
              <a:gd name="T42" fmla="*/ 774478 w 3970"/>
              <a:gd name="T43" fmla="*/ 622992 h 4043"/>
              <a:gd name="T44" fmla="*/ 660977 w 3970"/>
              <a:gd name="T45" fmla="*/ 736546 h 4043"/>
              <a:gd name="T46" fmla="*/ 1095397 w 3970"/>
              <a:gd name="T47" fmla="*/ 777070 h 4043"/>
              <a:gd name="T48" fmla="*/ 1095842 w 3970"/>
              <a:gd name="T49" fmla="*/ 774398 h 4043"/>
              <a:gd name="T50" fmla="*/ 1095397 w 3970"/>
              <a:gd name="T51" fmla="*/ 777070 h 4043"/>
              <a:gd name="T52" fmla="*/ 1211568 w 3970"/>
              <a:gd name="T53" fmla="*/ 858117 h 4043"/>
              <a:gd name="T54" fmla="*/ 1767056 w 3970"/>
              <a:gd name="T55" fmla="*/ 105094 h 4043"/>
              <a:gd name="T56" fmla="*/ 1731893 w 3970"/>
              <a:gd name="T57" fmla="*/ 74812 h 4043"/>
              <a:gd name="T58" fmla="*/ 1095842 w 3970"/>
              <a:gd name="T59" fmla="*/ 774398 h 4043"/>
              <a:gd name="T60" fmla="*/ 1211568 w 3970"/>
              <a:gd name="T61" fmla="*/ 858117 h 4043"/>
              <a:gd name="T62" fmla="*/ 918246 w 3970"/>
              <a:gd name="T63" fmla="*/ 867913 h 4043"/>
              <a:gd name="T64" fmla="*/ 812312 w 3970"/>
              <a:gd name="T65" fmla="*/ 1201452 h 4043"/>
              <a:gd name="T66" fmla="*/ 1125664 w 3970"/>
              <a:gd name="T67" fmla="*/ 1024663 h 4043"/>
              <a:gd name="T68" fmla="*/ 918246 w 3970"/>
              <a:gd name="T69" fmla="*/ 867913 h 40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70" h="4043">
                <a:moveTo>
                  <a:pt x="2765" y="2056"/>
                </a:moveTo>
                <a:cubicBezTo>
                  <a:pt x="2833" y="2655"/>
                  <a:pt x="1948" y="2832"/>
                  <a:pt x="1675" y="2859"/>
                </a:cubicBezTo>
                <a:cubicBezTo>
                  <a:pt x="1716" y="2437"/>
                  <a:pt x="1662" y="1729"/>
                  <a:pt x="2329" y="1729"/>
                </a:cubicBezTo>
                <a:cubicBezTo>
                  <a:pt x="2261" y="1688"/>
                  <a:pt x="2438" y="1293"/>
                  <a:pt x="2615" y="1089"/>
                </a:cubicBezTo>
                <a:cubicBezTo>
                  <a:pt x="2847" y="0"/>
                  <a:pt x="1975" y="340"/>
                  <a:pt x="1594" y="490"/>
                </a:cubicBezTo>
                <a:cubicBezTo>
                  <a:pt x="0" y="1661"/>
                  <a:pt x="1103" y="2873"/>
                  <a:pt x="1158" y="2941"/>
                </a:cubicBezTo>
                <a:cubicBezTo>
                  <a:pt x="2343" y="4043"/>
                  <a:pt x="3687" y="2235"/>
                  <a:pt x="3310" y="1661"/>
                </a:cubicBezTo>
                <a:cubicBezTo>
                  <a:pt x="3268" y="1686"/>
                  <a:pt x="2928" y="2042"/>
                  <a:pt x="2765" y="2056"/>
                </a:cubicBezTo>
                <a:close/>
                <a:moveTo>
                  <a:pt x="2098" y="667"/>
                </a:moveTo>
                <a:cubicBezTo>
                  <a:pt x="2239" y="667"/>
                  <a:pt x="2353" y="781"/>
                  <a:pt x="2353" y="922"/>
                </a:cubicBezTo>
                <a:cubicBezTo>
                  <a:pt x="2353" y="1063"/>
                  <a:pt x="2239" y="1178"/>
                  <a:pt x="2098" y="1178"/>
                </a:cubicBezTo>
                <a:cubicBezTo>
                  <a:pt x="1956" y="1178"/>
                  <a:pt x="1842" y="1063"/>
                  <a:pt x="1842" y="922"/>
                </a:cubicBezTo>
                <a:cubicBezTo>
                  <a:pt x="1842" y="781"/>
                  <a:pt x="1956" y="667"/>
                  <a:pt x="2098" y="667"/>
                </a:cubicBezTo>
                <a:close/>
                <a:moveTo>
                  <a:pt x="1280" y="2403"/>
                </a:moveTo>
                <a:cubicBezTo>
                  <a:pt x="1139" y="2403"/>
                  <a:pt x="1025" y="2289"/>
                  <a:pt x="1025" y="2148"/>
                </a:cubicBezTo>
                <a:cubicBezTo>
                  <a:pt x="1025" y="2007"/>
                  <a:pt x="1139" y="1893"/>
                  <a:pt x="1280" y="1893"/>
                </a:cubicBezTo>
                <a:cubicBezTo>
                  <a:pt x="1422" y="1893"/>
                  <a:pt x="1536" y="2007"/>
                  <a:pt x="1536" y="2148"/>
                </a:cubicBezTo>
                <a:cubicBezTo>
                  <a:pt x="1536" y="2289"/>
                  <a:pt x="1422" y="2403"/>
                  <a:pt x="1280" y="2403"/>
                </a:cubicBezTo>
                <a:close/>
                <a:moveTo>
                  <a:pt x="1485" y="1654"/>
                </a:moveTo>
                <a:cubicBezTo>
                  <a:pt x="1344" y="1654"/>
                  <a:pt x="1229" y="1540"/>
                  <a:pt x="1229" y="1399"/>
                </a:cubicBezTo>
                <a:cubicBezTo>
                  <a:pt x="1229" y="1258"/>
                  <a:pt x="1344" y="1144"/>
                  <a:pt x="1485" y="1144"/>
                </a:cubicBezTo>
                <a:cubicBezTo>
                  <a:pt x="1626" y="1144"/>
                  <a:pt x="1740" y="1258"/>
                  <a:pt x="1740" y="1399"/>
                </a:cubicBezTo>
                <a:cubicBezTo>
                  <a:pt x="1740" y="1540"/>
                  <a:pt x="1626" y="1654"/>
                  <a:pt x="1485" y="1654"/>
                </a:cubicBezTo>
                <a:close/>
                <a:moveTo>
                  <a:pt x="2461" y="1745"/>
                </a:moveTo>
                <a:cubicBezTo>
                  <a:pt x="2461" y="1743"/>
                  <a:pt x="2462" y="1741"/>
                  <a:pt x="2462" y="1739"/>
                </a:cubicBezTo>
                <a:cubicBezTo>
                  <a:pt x="2447" y="1728"/>
                  <a:pt x="2443" y="1728"/>
                  <a:pt x="2461" y="1745"/>
                </a:cubicBezTo>
                <a:close/>
                <a:moveTo>
                  <a:pt x="2722" y="1927"/>
                </a:moveTo>
                <a:cubicBezTo>
                  <a:pt x="3107" y="1768"/>
                  <a:pt x="3970" y="236"/>
                  <a:pt x="3970" y="236"/>
                </a:cubicBezTo>
                <a:cubicBezTo>
                  <a:pt x="3891" y="168"/>
                  <a:pt x="3891" y="168"/>
                  <a:pt x="3891" y="168"/>
                </a:cubicBezTo>
                <a:cubicBezTo>
                  <a:pt x="3891" y="168"/>
                  <a:pt x="2597" y="1292"/>
                  <a:pt x="2462" y="1739"/>
                </a:cubicBezTo>
                <a:cubicBezTo>
                  <a:pt x="2509" y="1771"/>
                  <a:pt x="2662" y="1893"/>
                  <a:pt x="2722" y="1927"/>
                </a:cubicBezTo>
                <a:close/>
                <a:moveTo>
                  <a:pt x="2063" y="1949"/>
                </a:moveTo>
                <a:cubicBezTo>
                  <a:pt x="1871" y="2097"/>
                  <a:pt x="1927" y="2539"/>
                  <a:pt x="1825" y="2698"/>
                </a:cubicBezTo>
                <a:cubicBezTo>
                  <a:pt x="2041" y="2539"/>
                  <a:pt x="2358" y="2585"/>
                  <a:pt x="2529" y="2301"/>
                </a:cubicBezTo>
                <a:cubicBezTo>
                  <a:pt x="2585" y="2142"/>
                  <a:pt x="2483" y="1745"/>
                  <a:pt x="2063" y="194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文本框 21">
            <a:extLst>
              <a:ext uri="{FF2B5EF4-FFF2-40B4-BE49-F238E27FC236}">
                <a16:creationId xmlns:a16="http://schemas.microsoft.com/office/drawing/2014/main" id="{F7F4541A-530E-5877-3BEC-8C91DAEA6DEC}"/>
              </a:ext>
            </a:extLst>
          </p:cNvPr>
          <p:cNvSpPr txBox="1"/>
          <p:nvPr/>
        </p:nvSpPr>
        <p:spPr>
          <a:xfrm>
            <a:off x="952468" y="410766"/>
            <a:ext cx="7922014" cy="584775"/>
          </a:xfrm>
          <a:prstGeom prst="rect">
            <a:avLst/>
          </a:prstGeom>
          <a:noFill/>
        </p:spPr>
        <p:txBody>
          <a:bodyPr wrap="square">
            <a:spAutoFit/>
          </a:bodyPr>
          <a:lstStyle/>
          <a:p>
            <a:pPr>
              <a:defRPr/>
            </a:pPr>
            <a:r>
              <a:rPr lang="tr-TR" altLang="zh-CN" sz="3200" b="1" dirty="0">
                <a:ln w="9525">
                  <a:solidFill>
                    <a:schemeClr val="bg1"/>
                  </a:solidFill>
                  <a:prstDash val="solid"/>
                </a:ln>
                <a:effectLst>
                  <a:outerShdw blurRad="12700" dist="38100" dir="2700000" algn="tl" rotWithShape="0">
                    <a:schemeClr val="bg1">
                      <a:lumMod val="50000"/>
                    </a:schemeClr>
                  </a:outerShdw>
                </a:effectLst>
                <a:ea typeface="微软雅黑" panose="020B0503020204020204" pitchFamily="34" charset="-122"/>
              </a:rPr>
              <a:t>Uygulamada </a:t>
            </a:r>
            <a:r>
              <a:rPr lang="tr-TR" altLang="zh-CN" sz="3200" b="1" dirty="0" err="1">
                <a:ln w="9525">
                  <a:solidFill>
                    <a:schemeClr val="bg1"/>
                  </a:solidFill>
                  <a:prstDash val="solid"/>
                </a:ln>
                <a:effectLst>
                  <a:outerShdw blurRad="12700" dist="38100" dir="2700000" algn="tl" rotWithShape="0">
                    <a:schemeClr val="bg1">
                      <a:lumMod val="50000"/>
                    </a:schemeClr>
                  </a:outerShdw>
                </a:effectLst>
                <a:ea typeface="微软雅黑" panose="020B0503020204020204" pitchFamily="34" charset="-122"/>
              </a:rPr>
              <a:t>Kulllanılan</a:t>
            </a:r>
            <a:r>
              <a:rPr lang="tr-TR" altLang="zh-CN" sz="3200" b="1" dirty="0">
                <a:ln w="9525">
                  <a:solidFill>
                    <a:schemeClr val="bg1"/>
                  </a:solidFill>
                  <a:prstDash val="solid"/>
                </a:ln>
                <a:effectLst>
                  <a:outerShdw blurRad="12700" dist="38100" dir="2700000" algn="tl" rotWithShape="0">
                    <a:schemeClr val="bg1">
                      <a:lumMod val="50000"/>
                    </a:schemeClr>
                  </a:outerShdw>
                </a:effectLst>
                <a:ea typeface="微软雅黑" panose="020B0503020204020204" pitchFamily="34" charset="-122"/>
              </a:rPr>
              <a:t> Renkler</a:t>
            </a:r>
            <a:endParaRPr lang="zh-CN" altLang="en-US" sz="3200" b="1" dirty="0">
              <a:ln w="9525">
                <a:solidFill>
                  <a:schemeClr val="bg1"/>
                </a:solidFill>
                <a:prstDash val="solid"/>
              </a:ln>
              <a:effectLst>
                <a:outerShdw blurRad="12700" dist="38100" dir="2700000" algn="tl" rotWithShape="0">
                  <a:schemeClr val="bg1">
                    <a:lumMod val="50000"/>
                  </a:schemeClr>
                </a:outerShdw>
              </a:effectLst>
              <a:ea typeface="微软雅黑" panose="020B0503020204020204" pitchFamily="34" charset="-122"/>
            </a:endParaRPr>
          </a:p>
        </p:txBody>
      </p:sp>
      <p:sp>
        <p:nvSpPr>
          <p:cNvPr id="2" name="椭圆 6">
            <a:extLst>
              <a:ext uri="{FF2B5EF4-FFF2-40B4-BE49-F238E27FC236}">
                <a16:creationId xmlns:a16="http://schemas.microsoft.com/office/drawing/2014/main" id="{F01D8F7A-DFB6-55F9-567E-9242DB936024}"/>
              </a:ext>
            </a:extLst>
          </p:cNvPr>
          <p:cNvSpPr/>
          <p:nvPr/>
        </p:nvSpPr>
        <p:spPr>
          <a:xfrm>
            <a:off x="1108001" y="3272089"/>
            <a:ext cx="864524" cy="864524"/>
          </a:xfrm>
          <a:prstGeom prst="ellipse">
            <a:avLst/>
          </a:prstGeom>
          <a:solidFill>
            <a:srgbClr val="00B0F0"/>
          </a:solidFill>
          <a:ln w="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Tree>
    <p:extLst>
      <p:ext uri="{BB962C8B-B14F-4D97-AF65-F5344CB8AC3E}">
        <p14:creationId xmlns:p14="http://schemas.microsoft.com/office/powerpoint/2010/main" val="41777530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1"/>
          <p:cNvSpPr>
            <a:spLocks/>
          </p:cNvSpPr>
          <p:nvPr/>
        </p:nvSpPr>
        <p:spPr bwMode="auto">
          <a:xfrm>
            <a:off x="1578034" y="909478"/>
            <a:ext cx="2391833" cy="2398183"/>
          </a:xfrm>
          <a:custGeom>
            <a:avLst/>
            <a:gdLst>
              <a:gd name="T0" fmla="*/ 1665296 w 1321"/>
              <a:gd name="T1" fmla="*/ 360928 h 1322"/>
              <a:gd name="T2" fmla="*/ 1665296 w 1321"/>
              <a:gd name="T3" fmla="*/ 1667948 h 1322"/>
              <a:gd name="T4" fmla="*/ 360354 w 1321"/>
              <a:gd name="T5" fmla="*/ 1667948 h 1322"/>
              <a:gd name="T6" fmla="*/ 360354 w 1321"/>
              <a:gd name="T7" fmla="*/ 360928 h 1322"/>
              <a:gd name="T8" fmla="*/ 1665296 w 1321"/>
              <a:gd name="T9" fmla="*/ 360928 h 1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2">
                <a:moveTo>
                  <a:pt x="1086" y="235"/>
                </a:moveTo>
                <a:cubicBezTo>
                  <a:pt x="1321" y="470"/>
                  <a:pt x="1321" y="851"/>
                  <a:pt x="1086" y="1086"/>
                </a:cubicBezTo>
                <a:cubicBezTo>
                  <a:pt x="851" y="1322"/>
                  <a:pt x="470" y="1322"/>
                  <a:pt x="235" y="1086"/>
                </a:cubicBezTo>
                <a:cubicBezTo>
                  <a:pt x="0" y="851"/>
                  <a:pt x="0" y="470"/>
                  <a:pt x="235" y="235"/>
                </a:cubicBezTo>
                <a:cubicBezTo>
                  <a:pt x="470" y="0"/>
                  <a:pt x="851" y="0"/>
                  <a:pt x="1086" y="235"/>
                </a:cubicBezTo>
                <a:close/>
              </a:path>
            </a:pathLst>
          </a:custGeom>
          <a:solidFill>
            <a:schemeClr val="bg1">
              <a:alpha val="20000"/>
            </a:schemeClr>
          </a:solidFill>
          <a:ln w="30226" cap="flat">
            <a:noFill/>
            <a:prstDash val="solid"/>
            <a:miter lim="800000"/>
            <a:headEnd/>
            <a:tailEnd/>
          </a:ln>
        </p:spPr>
        <p:txBody>
          <a:bodyPr/>
          <a:lstStyle/>
          <a:p>
            <a:pPr>
              <a:defRPr/>
            </a:pP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52"/>
          <p:cNvSpPr>
            <a:spLocks/>
          </p:cNvSpPr>
          <p:nvPr/>
        </p:nvSpPr>
        <p:spPr bwMode="auto">
          <a:xfrm>
            <a:off x="2102967" y="2818711"/>
            <a:ext cx="2393949" cy="2398183"/>
          </a:xfrm>
          <a:custGeom>
            <a:avLst/>
            <a:gdLst>
              <a:gd name="T0" fmla="*/ 1665296 w 1321"/>
              <a:gd name="T1" fmla="*/ 360919 h 1321"/>
              <a:gd name="T2" fmla="*/ 1665296 w 1321"/>
              <a:gd name="T3" fmla="*/ 1667906 h 1321"/>
              <a:gd name="T4" fmla="*/ 360354 w 1321"/>
              <a:gd name="T5" fmla="*/ 1667906 h 1321"/>
              <a:gd name="T6" fmla="*/ 360354 w 1321"/>
              <a:gd name="T7" fmla="*/ 360919 h 1321"/>
              <a:gd name="T8" fmla="*/ 1665296 w 1321"/>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1">
                <a:moveTo>
                  <a:pt x="1086" y="235"/>
                </a:moveTo>
                <a:cubicBezTo>
                  <a:pt x="1321" y="470"/>
                  <a:pt x="1321" y="851"/>
                  <a:pt x="1086" y="1086"/>
                </a:cubicBezTo>
                <a:cubicBezTo>
                  <a:pt x="851" y="1321"/>
                  <a:pt x="470" y="1321"/>
                  <a:pt x="235" y="1086"/>
                </a:cubicBezTo>
                <a:cubicBezTo>
                  <a:pt x="0" y="851"/>
                  <a:pt x="0" y="470"/>
                  <a:pt x="235" y="235"/>
                </a:cubicBezTo>
                <a:cubicBezTo>
                  <a:pt x="470" y="0"/>
                  <a:pt x="851" y="0"/>
                  <a:pt x="1086" y="235"/>
                </a:cubicBezTo>
                <a:close/>
              </a:path>
            </a:pathLst>
          </a:custGeom>
          <a:solidFill>
            <a:schemeClr val="bg1">
              <a:alpha val="3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Freeform 53"/>
          <p:cNvSpPr>
            <a:spLocks/>
          </p:cNvSpPr>
          <p:nvPr/>
        </p:nvSpPr>
        <p:spPr bwMode="auto">
          <a:xfrm>
            <a:off x="3511713" y="1380319"/>
            <a:ext cx="2393951" cy="2396067"/>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 Box 57"/>
          <p:cNvSpPr txBox="1">
            <a:spLocks noChangeArrowheads="1"/>
          </p:cNvSpPr>
          <p:nvPr/>
        </p:nvSpPr>
        <p:spPr bwMode="auto">
          <a:xfrm>
            <a:off x="4272550" y="1857745"/>
            <a:ext cx="9380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5.4</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7" name="Text Box 58"/>
          <p:cNvSpPr txBox="1">
            <a:spLocks noChangeArrowheads="1"/>
          </p:cNvSpPr>
          <p:nvPr/>
        </p:nvSpPr>
        <p:spPr bwMode="auto">
          <a:xfrm>
            <a:off x="2265950" y="1358212"/>
            <a:ext cx="11272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39.9</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8" name="Text Box 59"/>
          <p:cNvSpPr txBox="1">
            <a:spLocks noChangeArrowheads="1"/>
          </p:cNvSpPr>
          <p:nvPr/>
        </p:nvSpPr>
        <p:spPr bwMode="auto">
          <a:xfrm>
            <a:off x="2757017" y="3455828"/>
            <a:ext cx="11272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18.7</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9" name="Rectangle 61"/>
          <p:cNvSpPr>
            <a:spLocks noChangeArrowheads="1"/>
          </p:cNvSpPr>
          <p:nvPr/>
        </p:nvSpPr>
        <p:spPr bwMode="auto">
          <a:xfrm>
            <a:off x="2348119" y="3939158"/>
            <a:ext cx="2191522" cy="34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defRPr/>
            </a:pPr>
            <a:r>
              <a:rPr lang="tr-TR" altLang="zh-CN" sz="1467" dirty="0">
                <a:solidFill>
                  <a:schemeClr val="bg1">
                    <a:lumMod val="95000"/>
                  </a:schemeClr>
                </a:solidFill>
                <a:latin typeface="微软雅黑" panose="020B0503020204020204" pitchFamily="34" charset="-122"/>
                <a:ea typeface="微软雅黑" panose="020B0503020204020204" pitchFamily="34" charset="-122"/>
              </a:rPr>
              <a:t>Depolama Sorunları</a:t>
            </a: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63"/>
          <p:cNvSpPr>
            <a:spLocks noChangeArrowheads="1"/>
          </p:cNvSpPr>
          <p:nvPr/>
        </p:nvSpPr>
        <p:spPr bwMode="auto">
          <a:xfrm>
            <a:off x="1963267" y="1946645"/>
            <a:ext cx="1734770" cy="34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lnSpc>
                <a:spcPct val="120000"/>
              </a:lnSpc>
              <a:defRPr/>
            </a:pPr>
            <a:r>
              <a:rPr lang="tr-TR" altLang="zh-CN" sz="1467" dirty="0">
                <a:solidFill>
                  <a:schemeClr val="bg1">
                    <a:lumMod val="95000"/>
                  </a:schemeClr>
                </a:solidFill>
                <a:latin typeface="微软雅黑" panose="020B0503020204020204" pitchFamily="34" charset="-122"/>
                <a:ea typeface="微软雅黑" panose="020B0503020204020204" pitchFamily="34" charset="-122"/>
              </a:rPr>
              <a:t>Kullanım Eksikliği</a:t>
            </a: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a:grpSpLocks/>
          </p:cNvGrpSpPr>
          <p:nvPr/>
        </p:nvGrpSpPr>
        <p:grpSpPr bwMode="auto">
          <a:xfrm>
            <a:off x="6493933" y="1375835"/>
            <a:ext cx="4749800" cy="788608"/>
            <a:chOff x="544923" y="2418093"/>
            <a:chExt cx="4750103" cy="788346"/>
          </a:xfrm>
        </p:grpSpPr>
        <p:sp>
          <p:nvSpPr>
            <p:cNvPr id="13" name="矩形 12"/>
            <p:cNvSpPr/>
            <p:nvPr/>
          </p:nvSpPr>
          <p:spPr>
            <a:xfrm>
              <a:off x="544923" y="2788387"/>
              <a:ext cx="4750103" cy="418052"/>
            </a:xfrm>
            <a:prstGeom prst="rect">
              <a:avLst/>
            </a:prstGeom>
            <a:noFill/>
          </p:spPr>
          <p:txBody>
            <a:bodyPr>
              <a:spAutoFit/>
            </a:bodyPr>
            <a:lstStyle/>
            <a:p>
              <a:pPr>
                <a:lnSpc>
                  <a:spcPct val="150000"/>
                </a:lnSpc>
                <a:defRPr/>
              </a:pPr>
              <a:endParaRPr lang="zh-CN" altLang="en-US" sz="1600" dirty="0">
                <a:solidFill>
                  <a:schemeClr val="bg1">
                    <a:lumMod val="95000"/>
                  </a:schemeClr>
                </a:solidFill>
                <a:latin typeface="微软雅黑" panose="020B0503020204020204" pitchFamily="34" charset="-122"/>
                <a:ea typeface="微软雅黑" panose="020B0503020204020204" pitchFamily="34" charset="-122"/>
                <a:cs typeface="Arial" pitchFamily="34" charset="0"/>
              </a:endParaRPr>
            </a:p>
          </p:txBody>
        </p:sp>
        <p:sp>
          <p:nvSpPr>
            <p:cNvPr id="14" name="文本框 26"/>
            <p:cNvSpPr txBox="1"/>
            <p:nvPr/>
          </p:nvSpPr>
          <p:spPr>
            <a:xfrm>
              <a:off x="544923" y="2418093"/>
              <a:ext cx="184743" cy="379530"/>
            </a:xfrm>
            <a:prstGeom prst="rect">
              <a:avLst/>
            </a:prstGeom>
            <a:noFill/>
          </p:spPr>
          <p:txBody>
            <a:bodyPr wrap="none">
              <a:spAutoFit/>
            </a:bodyPr>
            <a:lstStyle/>
            <a:p>
              <a:pPr>
                <a:defRPr/>
              </a:pPr>
              <a:endParaRPr lang="zh-CN" altLang="en-US" sz="1867" dirty="0">
                <a:solidFill>
                  <a:schemeClr val="bg1">
                    <a:lumMod val="95000"/>
                  </a:schemeClr>
                </a:solidFill>
                <a:latin typeface="微软雅黑" panose="020B0503020204020204" pitchFamily="34" charset="-122"/>
                <a:ea typeface="微软雅黑" panose="020B0503020204020204" pitchFamily="34" charset="-122"/>
              </a:endParaRPr>
            </a:p>
          </p:txBody>
        </p:sp>
      </p:grpSp>
      <p:sp>
        <p:nvSpPr>
          <p:cNvPr id="16" name="矩形 15"/>
          <p:cNvSpPr/>
          <p:nvPr/>
        </p:nvSpPr>
        <p:spPr bwMode="auto">
          <a:xfrm>
            <a:off x="7014082" y="1428579"/>
            <a:ext cx="4749800" cy="3003515"/>
          </a:xfrm>
          <a:prstGeom prst="rect">
            <a:avLst/>
          </a:prstGeom>
          <a:noFill/>
        </p:spPr>
        <p:txBody>
          <a:bodyPr>
            <a:spAutoFit/>
          </a:bodyPr>
          <a:lstStyle/>
          <a:p>
            <a:pPr algn="just">
              <a:lnSpc>
                <a:spcPct val="150000"/>
              </a:lnSpc>
              <a:defRPr/>
            </a:pPr>
            <a:r>
              <a:rPr lang="tr-TR" altLang="zh-CN" sz="1600" dirty="0">
                <a:solidFill>
                  <a:schemeClr val="bg1">
                    <a:lumMod val="95000"/>
                  </a:schemeClr>
                </a:solidFill>
                <a:latin typeface="微软雅黑" panose="020B0503020204020204" pitchFamily="34" charset="-122"/>
                <a:ea typeface="微软雅黑" panose="020B0503020204020204" pitchFamily="34" charset="-122"/>
              </a:rPr>
              <a:t>Kullanıcıların uygulamaları yüksek oranda silme sebebi %39,9’la, kullanım eksikliği nedeniyle, %18.7’si depolama sorunlarından %16.2’si aşırı reklamdan, % 12.6’sı aşırı bildirimden, %5.4’ü kafa karışıklığından, diğer %5.4’ü teknik sorunlardan son olarak %1.6’sı diğer sebeplerden kaynaklı mobil uygulamaları kaldırıyor. </a:t>
            </a:r>
            <a:endParaRPr lang="zh-CN" altLang="en-US" sz="1600" dirty="0">
              <a:solidFill>
                <a:schemeClr val="bg1">
                  <a:lumMod val="95000"/>
                </a:schemeClr>
              </a:solidFill>
              <a:latin typeface="微软雅黑" panose="020B0503020204020204" pitchFamily="34" charset="-122"/>
              <a:ea typeface="微软雅黑" panose="020B0503020204020204" pitchFamily="34" charset="-122"/>
              <a:cs typeface="Arial" pitchFamily="34" charset="0"/>
            </a:endParaRPr>
          </a:p>
        </p:txBody>
      </p:sp>
      <p:pic>
        <p:nvPicPr>
          <p:cNvPr id="64526"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67" y="370418"/>
            <a:ext cx="442384" cy="55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636059" y="429666"/>
            <a:ext cx="7922014" cy="420564"/>
          </a:xfrm>
          <a:prstGeom prst="rect">
            <a:avLst/>
          </a:prstGeom>
          <a:noFill/>
        </p:spPr>
        <p:txBody>
          <a:bodyPr wrap="square">
            <a:spAutoFit/>
          </a:bodyPr>
          <a:lstStyle/>
          <a:p>
            <a:pPr>
              <a:defRPr/>
            </a:pPr>
            <a:r>
              <a:rPr lang="tr-TR" altLang="zh-CN" sz="2133" dirty="0">
                <a:ln w="0"/>
                <a:solidFill>
                  <a:schemeClr val="bg1"/>
                </a:solidFill>
                <a:effectLst>
                  <a:outerShdw blurRad="38100" dist="19050" dir="2700000" algn="tl" rotWithShape="0">
                    <a:schemeClr val="dk1">
                      <a:alpha val="40000"/>
                    </a:schemeClr>
                  </a:outerShdw>
                </a:effectLst>
                <a:ea typeface="微软雅黑" panose="020B0503020204020204" pitchFamily="34" charset="-122"/>
              </a:rPr>
              <a:t>Kullanıcıların Mobil Uygulamaları Kaldırma Sebepleri</a:t>
            </a:r>
            <a:endParaRPr lang="zh-CN" altLang="en-US" sz="2133" dirty="0">
              <a:ln w="0"/>
              <a:solidFill>
                <a:schemeClr val="bg1"/>
              </a:solidFill>
              <a:effectLst>
                <a:outerShdw blurRad="38100" dist="19050" dir="2700000" algn="tl" rotWithShape="0">
                  <a:schemeClr val="dk1">
                    <a:alpha val="40000"/>
                  </a:schemeClr>
                </a:outerShdw>
              </a:effectLst>
              <a:ea typeface="微软雅黑" panose="020B0503020204020204" pitchFamily="34" charset="-122"/>
            </a:endParaRPr>
          </a:p>
        </p:txBody>
      </p:sp>
      <p:sp>
        <p:nvSpPr>
          <p:cNvPr id="2" name="Freeform 53">
            <a:extLst>
              <a:ext uri="{FF2B5EF4-FFF2-40B4-BE49-F238E27FC236}">
                <a16:creationId xmlns:a16="http://schemas.microsoft.com/office/drawing/2014/main" id="{267E294F-B20C-E520-B15E-BE59F2798BCA}"/>
              </a:ext>
            </a:extLst>
          </p:cNvPr>
          <p:cNvSpPr>
            <a:spLocks/>
          </p:cNvSpPr>
          <p:nvPr/>
        </p:nvSpPr>
        <p:spPr bwMode="auto">
          <a:xfrm>
            <a:off x="363602" y="2413699"/>
            <a:ext cx="2393951" cy="2396067"/>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1" name="Freeform 53">
            <a:extLst>
              <a:ext uri="{FF2B5EF4-FFF2-40B4-BE49-F238E27FC236}">
                <a16:creationId xmlns:a16="http://schemas.microsoft.com/office/drawing/2014/main" id="{9622EC79-FE56-DDBD-47D5-C2E5D1E78DB6}"/>
              </a:ext>
            </a:extLst>
          </p:cNvPr>
          <p:cNvSpPr>
            <a:spLocks/>
          </p:cNvSpPr>
          <p:nvPr/>
        </p:nvSpPr>
        <p:spPr bwMode="auto">
          <a:xfrm>
            <a:off x="3885055" y="3167960"/>
            <a:ext cx="2393951" cy="2396067"/>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23" name="Text Box 57">
            <a:extLst>
              <a:ext uri="{FF2B5EF4-FFF2-40B4-BE49-F238E27FC236}">
                <a16:creationId xmlns:a16="http://schemas.microsoft.com/office/drawing/2014/main" id="{20A36AAD-93DA-615E-670D-BF4664151AC1}"/>
              </a:ext>
            </a:extLst>
          </p:cNvPr>
          <p:cNvSpPr txBox="1">
            <a:spLocks noChangeArrowheads="1"/>
          </p:cNvSpPr>
          <p:nvPr/>
        </p:nvSpPr>
        <p:spPr bwMode="auto">
          <a:xfrm>
            <a:off x="4567003" y="3635889"/>
            <a:ext cx="11272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16.2</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24" name="Text Box 57">
            <a:extLst>
              <a:ext uri="{FF2B5EF4-FFF2-40B4-BE49-F238E27FC236}">
                <a16:creationId xmlns:a16="http://schemas.microsoft.com/office/drawing/2014/main" id="{0658BF27-4588-735D-B0C3-8FC8BEFB4C51}"/>
              </a:ext>
            </a:extLst>
          </p:cNvPr>
          <p:cNvSpPr txBox="1">
            <a:spLocks noChangeArrowheads="1"/>
          </p:cNvSpPr>
          <p:nvPr/>
        </p:nvSpPr>
        <p:spPr bwMode="auto">
          <a:xfrm>
            <a:off x="905648" y="2797197"/>
            <a:ext cx="112723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12.6</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26" name="Metin kutusu 25">
            <a:extLst>
              <a:ext uri="{FF2B5EF4-FFF2-40B4-BE49-F238E27FC236}">
                <a16:creationId xmlns:a16="http://schemas.microsoft.com/office/drawing/2014/main" id="{35EB75EC-29A0-F7ED-BAC4-82780BF41E72}"/>
              </a:ext>
            </a:extLst>
          </p:cNvPr>
          <p:cNvSpPr txBox="1"/>
          <p:nvPr/>
        </p:nvSpPr>
        <p:spPr>
          <a:xfrm>
            <a:off x="4479063" y="4188031"/>
            <a:ext cx="1841438" cy="369332"/>
          </a:xfrm>
          <a:prstGeom prst="rect">
            <a:avLst/>
          </a:prstGeom>
          <a:noFill/>
        </p:spPr>
        <p:txBody>
          <a:bodyPr wrap="square">
            <a:spAutoFit/>
          </a:bodyPr>
          <a:lstStyle/>
          <a:p>
            <a:pPr>
              <a:defRPr/>
            </a:pPr>
            <a:r>
              <a:rPr lang="tr-TR" dirty="0">
                <a:solidFill>
                  <a:schemeClr val="bg1"/>
                </a:solidFill>
              </a:rPr>
              <a:t>Aşırı Reklam</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27" name="Metin kutusu 26">
            <a:extLst>
              <a:ext uri="{FF2B5EF4-FFF2-40B4-BE49-F238E27FC236}">
                <a16:creationId xmlns:a16="http://schemas.microsoft.com/office/drawing/2014/main" id="{9DC294A3-5B5A-037B-7EAB-CFFAE7659905}"/>
              </a:ext>
            </a:extLst>
          </p:cNvPr>
          <p:cNvSpPr txBox="1"/>
          <p:nvPr/>
        </p:nvSpPr>
        <p:spPr>
          <a:xfrm>
            <a:off x="752219" y="3484912"/>
            <a:ext cx="1841438" cy="369332"/>
          </a:xfrm>
          <a:prstGeom prst="rect">
            <a:avLst/>
          </a:prstGeom>
          <a:noFill/>
        </p:spPr>
        <p:txBody>
          <a:bodyPr wrap="square">
            <a:spAutoFit/>
          </a:bodyPr>
          <a:lstStyle/>
          <a:p>
            <a:pPr algn="just">
              <a:defRPr/>
            </a:pPr>
            <a:r>
              <a:rPr lang="tr-TR" dirty="0">
                <a:solidFill>
                  <a:schemeClr val="bg1"/>
                </a:solidFill>
              </a:rPr>
              <a:t>Aşırı Bildirim</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29" name="Metin kutusu 28">
            <a:extLst>
              <a:ext uri="{FF2B5EF4-FFF2-40B4-BE49-F238E27FC236}">
                <a16:creationId xmlns:a16="http://schemas.microsoft.com/office/drawing/2014/main" id="{16348CEB-66E5-2C81-1B89-12FCAB5FE96B}"/>
              </a:ext>
            </a:extLst>
          </p:cNvPr>
          <p:cNvSpPr txBox="1"/>
          <p:nvPr/>
        </p:nvSpPr>
        <p:spPr>
          <a:xfrm>
            <a:off x="4028619" y="2482671"/>
            <a:ext cx="1841438" cy="318100"/>
          </a:xfrm>
          <a:prstGeom prst="rect">
            <a:avLst/>
          </a:prstGeom>
          <a:noFill/>
        </p:spPr>
        <p:txBody>
          <a:bodyPr wrap="square">
            <a:spAutoFit/>
          </a:bodyPr>
          <a:lstStyle/>
          <a:p>
            <a:pPr>
              <a:defRPr/>
            </a:pPr>
            <a:r>
              <a:rPr lang="tr-TR" altLang="zh-CN" sz="1467" dirty="0">
                <a:solidFill>
                  <a:schemeClr val="bg1"/>
                </a:solidFill>
                <a:latin typeface="微软雅黑" panose="020B0503020204020204" pitchFamily="34" charset="-122"/>
                <a:ea typeface="微软雅黑" panose="020B0503020204020204" pitchFamily="34" charset="-122"/>
              </a:rPr>
              <a:t>Teknik Sorunlar</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30" name="Freeform 53">
            <a:extLst>
              <a:ext uri="{FF2B5EF4-FFF2-40B4-BE49-F238E27FC236}">
                <a16:creationId xmlns:a16="http://schemas.microsoft.com/office/drawing/2014/main" id="{24AEE62D-4366-3D0E-0623-61C771C7587C}"/>
              </a:ext>
            </a:extLst>
          </p:cNvPr>
          <p:cNvSpPr>
            <a:spLocks/>
          </p:cNvSpPr>
          <p:nvPr/>
        </p:nvSpPr>
        <p:spPr bwMode="auto">
          <a:xfrm>
            <a:off x="767612" y="3943243"/>
            <a:ext cx="2393951" cy="2396067"/>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1" name="Text Box 57">
            <a:extLst>
              <a:ext uri="{FF2B5EF4-FFF2-40B4-BE49-F238E27FC236}">
                <a16:creationId xmlns:a16="http://schemas.microsoft.com/office/drawing/2014/main" id="{0F053881-31D1-1034-17B7-C330EEEB0FE9}"/>
              </a:ext>
            </a:extLst>
          </p:cNvPr>
          <p:cNvSpPr txBox="1">
            <a:spLocks noChangeArrowheads="1"/>
          </p:cNvSpPr>
          <p:nvPr/>
        </p:nvSpPr>
        <p:spPr bwMode="auto">
          <a:xfrm>
            <a:off x="1538072" y="4639934"/>
            <a:ext cx="9380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5.4</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32" name="Metin kutusu 31">
            <a:extLst>
              <a:ext uri="{FF2B5EF4-FFF2-40B4-BE49-F238E27FC236}">
                <a16:creationId xmlns:a16="http://schemas.microsoft.com/office/drawing/2014/main" id="{F94AE716-D370-AAF0-0D6D-BC3664D4F32B}"/>
              </a:ext>
            </a:extLst>
          </p:cNvPr>
          <p:cNvSpPr txBox="1"/>
          <p:nvPr/>
        </p:nvSpPr>
        <p:spPr>
          <a:xfrm>
            <a:off x="1320125" y="5143989"/>
            <a:ext cx="1841438" cy="318100"/>
          </a:xfrm>
          <a:prstGeom prst="rect">
            <a:avLst/>
          </a:prstGeom>
          <a:noFill/>
        </p:spPr>
        <p:txBody>
          <a:bodyPr wrap="square">
            <a:spAutoFit/>
          </a:bodyPr>
          <a:lstStyle/>
          <a:p>
            <a:pPr>
              <a:defRPr/>
            </a:pPr>
            <a:r>
              <a:rPr lang="tr-TR" altLang="zh-CN" sz="1467" dirty="0">
                <a:solidFill>
                  <a:schemeClr val="bg1"/>
                </a:solidFill>
                <a:latin typeface="微软雅黑" panose="020B0503020204020204" pitchFamily="34" charset="-122"/>
                <a:ea typeface="微软雅黑" panose="020B0503020204020204" pitchFamily="34" charset="-122"/>
              </a:rPr>
              <a:t>Kafa Karışıklığı</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
        <p:nvSpPr>
          <p:cNvPr id="33" name="Freeform 53">
            <a:extLst>
              <a:ext uri="{FF2B5EF4-FFF2-40B4-BE49-F238E27FC236}">
                <a16:creationId xmlns:a16="http://schemas.microsoft.com/office/drawing/2014/main" id="{56A38E59-AF88-6369-96AC-A6CD308BB762}"/>
              </a:ext>
            </a:extLst>
          </p:cNvPr>
          <p:cNvSpPr>
            <a:spLocks/>
          </p:cNvSpPr>
          <p:nvPr/>
        </p:nvSpPr>
        <p:spPr bwMode="auto">
          <a:xfrm>
            <a:off x="2655478" y="4166366"/>
            <a:ext cx="2393951" cy="2396067"/>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headEnd/>
            <a:tailEnd/>
          </a:ln>
        </p:spPr>
        <p:txBody>
          <a:bodyPr/>
          <a:lstStyle/>
          <a:p>
            <a:pPr>
              <a:defRPr/>
            </a:pPr>
            <a:endParaRPr lang="zh-CN" altLang="en-US" sz="1467"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34" name="Text Box 57">
            <a:extLst>
              <a:ext uri="{FF2B5EF4-FFF2-40B4-BE49-F238E27FC236}">
                <a16:creationId xmlns:a16="http://schemas.microsoft.com/office/drawing/2014/main" id="{2201F287-85C5-E71C-681B-E383AA584C60}"/>
              </a:ext>
            </a:extLst>
          </p:cNvPr>
          <p:cNvSpPr txBox="1">
            <a:spLocks noChangeArrowheads="1"/>
          </p:cNvSpPr>
          <p:nvPr/>
        </p:nvSpPr>
        <p:spPr bwMode="auto">
          <a:xfrm>
            <a:off x="3425938" y="4863057"/>
            <a:ext cx="9380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itchFamily="34" charset="0"/>
                <a:ea typeface="黑体" pitchFamily="49" charset="-122"/>
              </a:defRPr>
            </a:lvl1pPr>
            <a:lvl2pPr marL="742950" indent="-285750" eaLnBrk="0" hangingPunct="0">
              <a:defRPr sz="1200">
                <a:solidFill>
                  <a:srgbClr val="5F5F5F"/>
                </a:solidFill>
                <a:latin typeface="Arial" pitchFamily="34" charset="0"/>
                <a:ea typeface="黑体" pitchFamily="49" charset="-122"/>
              </a:defRPr>
            </a:lvl2pPr>
            <a:lvl3pPr marL="1143000" indent="-228600" eaLnBrk="0" hangingPunct="0">
              <a:defRPr sz="1200">
                <a:solidFill>
                  <a:srgbClr val="5F5F5F"/>
                </a:solidFill>
                <a:latin typeface="Arial" pitchFamily="34" charset="0"/>
                <a:ea typeface="黑体" pitchFamily="49" charset="-122"/>
              </a:defRPr>
            </a:lvl3pPr>
            <a:lvl4pPr marL="1600200" indent="-228600" eaLnBrk="0" hangingPunct="0">
              <a:defRPr sz="1200">
                <a:solidFill>
                  <a:srgbClr val="5F5F5F"/>
                </a:solidFill>
                <a:latin typeface="Arial" pitchFamily="34" charset="0"/>
                <a:ea typeface="黑体" pitchFamily="49" charset="-122"/>
              </a:defRPr>
            </a:lvl4pPr>
            <a:lvl5pPr marL="2057400" indent="-228600" eaLnBrk="0" hangingPunct="0">
              <a:defRPr sz="1200">
                <a:solidFill>
                  <a:srgbClr val="5F5F5F"/>
                </a:solidFill>
                <a:latin typeface="Arial" pitchFamily="34" charset="0"/>
                <a:ea typeface="黑体" pitchFamily="49" charset="-122"/>
              </a:defRPr>
            </a:lvl5pPr>
            <a:lvl6pPr marL="25146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6pPr>
            <a:lvl7pPr marL="29718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7pPr>
            <a:lvl8pPr marL="34290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8pPr>
            <a:lvl9pPr marL="3886200" indent="-228600" eaLnBrk="0" fontAlgn="base" hangingPunct="0">
              <a:spcBef>
                <a:spcPct val="0"/>
              </a:spcBef>
              <a:spcAft>
                <a:spcPct val="0"/>
              </a:spcAft>
              <a:buClr>
                <a:srgbClr val="FF9900"/>
              </a:buClr>
              <a:buFont typeface="Wingdings" pitchFamily="2" charset="2"/>
              <a:buChar char="n"/>
              <a:defRPr sz="1200">
                <a:solidFill>
                  <a:srgbClr val="5F5F5F"/>
                </a:solidFill>
                <a:latin typeface="Arial" pitchFamily="34" charset="0"/>
                <a:ea typeface="黑体" pitchFamily="49" charset="-122"/>
              </a:defRPr>
            </a:lvl9pPr>
          </a:lstStyle>
          <a:p>
            <a:pPr eaLnBrk="1" hangingPunct="1">
              <a:defRPr/>
            </a:pPr>
            <a:r>
              <a:rPr lang="tr-TR" altLang="zh-CN" sz="2400" b="1" dirty="0">
                <a:solidFill>
                  <a:schemeClr val="bg1">
                    <a:lumMod val="95000"/>
                  </a:schemeClr>
                </a:solidFill>
                <a:latin typeface="微软雅黑" panose="020B0503020204020204" pitchFamily="34" charset="-122"/>
                <a:ea typeface="微软雅黑" panose="020B0503020204020204" pitchFamily="34" charset="-122"/>
              </a:rPr>
              <a:t>1.6</a:t>
            </a:r>
            <a:r>
              <a:rPr lang="en-US" altLang="zh-CN" sz="2400" b="1" dirty="0">
                <a:solidFill>
                  <a:schemeClr val="bg1">
                    <a:lumMod val="95000"/>
                  </a:schemeClr>
                </a:solidFill>
                <a:latin typeface="微软雅黑" panose="020B0503020204020204" pitchFamily="34" charset="-122"/>
                <a:ea typeface="微软雅黑" panose="020B0503020204020204" pitchFamily="34" charset="-122"/>
              </a:rPr>
              <a:t>%</a:t>
            </a:r>
          </a:p>
        </p:txBody>
      </p:sp>
      <p:sp>
        <p:nvSpPr>
          <p:cNvPr id="35" name="Metin kutusu 34">
            <a:extLst>
              <a:ext uri="{FF2B5EF4-FFF2-40B4-BE49-F238E27FC236}">
                <a16:creationId xmlns:a16="http://schemas.microsoft.com/office/drawing/2014/main" id="{75E0328E-8981-A9B5-7336-E0D155297B9E}"/>
              </a:ext>
            </a:extLst>
          </p:cNvPr>
          <p:cNvSpPr txBox="1"/>
          <p:nvPr/>
        </p:nvSpPr>
        <p:spPr>
          <a:xfrm>
            <a:off x="3468922" y="5378683"/>
            <a:ext cx="1841438" cy="318100"/>
          </a:xfrm>
          <a:prstGeom prst="rect">
            <a:avLst/>
          </a:prstGeom>
          <a:noFill/>
        </p:spPr>
        <p:txBody>
          <a:bodyPr wrap="square">
            <a:spAutoFit/>
          </a:bodyPr>
          <a:lstStyle/>
          <a:p>
            <a:pPr>
              <a:defRPr/>
            </a:pPr>
            <a:r>
              <a:rPr lang="tr-TR" altLang="zh-CN" sz="1467" dirty="0">
                <a:solidFill>
                  <a:schemeClr val="bg1"/>
                </a:solidFill>
                <a:latin typeface="微软雅黑" panose="020B0503020204020204" pitchFamily="34" charset="-122"/>
                <a:ea typeface="微软雅黑" panose="020B0503020204020204" pitchFamily="34" charset="-122"/>
              </a:rPr>
              <a:t>Diğer</a:t>
            </a:r>
            <a:endParaRPr lang="zh-CN" altLang="en-US" sz="1467"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3"/>
                                        </p:tgtEl>
                                      </p:cBhvr>
                                      <p:by x="110000" y="110000"/>
                                    </p:animScale>
                                  </p:childTnLst>
                                </p:cTn>
                              </p:par>
                              <p:par>
                                <p:cTn id="11" presetID="53" presetClass="entr" presetSubtype="0"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0" fill="hold" grpId="0" nodeType="withEffect">
                                  <p:stCondLst>
                                    <p:cond delay="3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23" presetClass="entr" presetSubtype="16" fill="hold"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p:cTn id="23" dur="300" fill="hold"/>
                                        <p:tgtEl>
                                          <p:spTgt spid="5"/>
                                        </p:tgtEl>
                                        <p:attrNameLst>
                                          <p:attrName>ppt_w</p:attrName>
                                        </p:attrNameLst>
                                      </p:cBhvr>
                                      <p:tavLst>
                                        <p:tav tm="0">
                                          <p:val>
                                            <p:fltVal val="0"/>
                                          </p:val>
                                        </p:tav>
                                        <p:tav tm="100000">
                                          <p:val>
                                            <p:strVal val="#ppt_w"/>
                                          </p:val>
                                        </p:tav>
                                      </p:tavLst>
                                    </p:anim>
                                    <p:anim calcmode="lin" valueType="num">
                                      <p:cBhvr>
                                        <p:cTn id="24" dur="300" fill="hold"/>
                                        <p:tgtEl>
                                          <p:spTgt spid="5"/>
                                        </p:tgtEl>
                                        <p:attrNameLst>
                                          <p:attrName>ppt_h</p:attrName>
                                        </p:attrNameLst>
                                      </p:cBhvr>
                                      <p:tavLst>
                                        <p:tav tm="0">
                                          <p:val>
                                            <p:fltVal val="0"/>
                                          </p:val>
                                        </p:tav>
                                        <p:tav tm="100000">
                                          <p:val>
                                            <p:strVal val="#ppt_h"/>
                                          </p:val>
                                        </p:tav>
                                      </p:tavLst>
                                    </p:anim>
                                  </p:childTnLst>
                                </p:cTn>
                              </p:par>
                              <p:par>
                                <p:cTn id="25" presetID="6" presetClass="emph" presetSubtype="0" autoRev="1" fill="hold" nodeType="withEffect">
                                  <p:stCondLst>
                                    <p:cond delay="400"/>
                                  </p:stCondLst>
                                  <p:childTnLst>
                                    <p:animScale>
                                      <p:cBhvr>
                                        <p:cTn id="26" dur="150" fill="hold"/>
                                        <p:tgtEl>
                                          <p:spTgt spid="5"/>
                                        </p:tgtEl>
                                      </p:cBhvr>
                                      <p:by x="110000" y="110000"/>
                                    </p:animScale>
                                  </p:childTnLst>
                                </p:cTn>
                              </p:par>
                              <p:par>
                                <p:cTn id="27" presetID="53" presetClass="entr" presetSubtype="0"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23" presetClass="entr" presetSubtype="16" fill="hold" nodeType="withEffect">
                                  <p:stCondLst>
                                    <p:cond delay="200"/>
                                  </p:stCondLst>
                                  <p:childTnLst>
                                    <p:set>
                                      <p:cBhvr>
                                        <p:cTn id="33" dur="1" fill="hold">
                                          <p:stCondLst>
                                            <p:cond delay="0"/>
                                          </p:stCondLst>
                                        </p:cTn>
                                        <p:tgtEl>
                                          <p:spTgt spid="4"/>
                                        </p:tgtEl>
                                        <p:attrNameLst>
                                          <p:attrName>style.visibility</p:attrName>
                                        </p:attrNameLst>
                                      </p:cBhvr>
                                      <p:to>
                                        <p:strVal val="visible"/>
                                      </p:to>
                                    </p:set>
                                    <p:anim calcmode="lin" valueType="num">
                                      <p:cBhvr>
                                        <p:cTn id="34" dur="300" fill="hold"/>
                                        <p:tgtEl>
                                          <p:spTgt spid="4"/>
                                        </p:tgtEl>
                                        <p:attrNameLst>
                                          <p:attrName>ppt_w</p:attrName>
                                        </p:attrNameLst>
                                      </p:cBhvr>
                                      <p:tavLst>
                                        <p:tav tm="0">
                                          <p:val>
                                            <p:fltVal val="0"/>
                                          </p:val>
                                        </p:tav>
                                        <p:tav tm="100000">
                                          <p:val>
                                            <p:strVal val="#ppt_w"/>
                                          </p:val>
                                        </p:tav>
                                      </p:tavLst>
                                    </p:anim>
                                    <p:anim calcmode="lin" valueType="num">
                                      <p:cBhvr>
                                        <p:cTn id="35" dur="300" fill="hold"/>
                                        <p:tgtEl>
                                          <p:spTgt spid="4"/>
                                        </p:tgtEl>
                                        <p:attrNameLst>
                                          <p:attrName>ppt_h</p:attrName>
                                        </p:attrNameLst>
                                      </p:cBhvr>
                                      <p:tavLst>
                                        <p:tav tm="0">
                                          <p:val>
                                            <p:fltVal val="0"/>
                                          </p:val>
                                        </p:tav>
                                        <p:tav tm="100000">
                                          <p:val>
                                            <p:strVal val="#ppt_h"/>
                                          </p:val>
                                        </p:tav>
                                      </p:tavLst>
                                    </p:anim>
                                  </p:childTnLst>
                                </p:cTn>
                              </p:par>
                              <p:par>
                                <p:cTn id="36" presetID="6" presetClass="emph" presetSubtype="0" autoRev="1" fill="hold" nodeType="withEffect">
                                  <p:stCondLst>
                                    <p:cond delay="500"/>
                                  </p:stCondLst>
                                  <p:childTnLst>
                                    <p:animScale>
                                      <p:cBhvr>
                                        <p:cTn id="37" dur="150" fill="hold"/>
                                        <p:tgtEl>
                                          <p:spTgt spid="4"/>
                                        </p:tgtEl>
                                      </p:cBhvr>
                                      <p:by x="110000" y="110000"/>
                                    </p:animScale>
                                  </p:childTnLst>
                                </p:cTn>
                              </p:par>
                              <p:par>
                                <p:cTn id="38" presetID="53" presetClass="entr" presetSubtype="0" fill="hold" grpId="0" nodeType="withEffect">
                                  <p:stCondLst>
                                    <p:cond delay="5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par>
                                <p:cTn id="43" presetID="53" presetClass="entr" presetSubtype="0" fill="hold" grpId="0" nodeType="withEffect">
                                  <p:stCondLst>
                                    <p:cond delay="50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childTnLst>
                          </p:cTn>
                        </p:par>
                        <p:par>
                          <p:cTn id="48" fill="hold" nodeType="afterGroup">
                            <p:stCondLst>
                              <p:cond delay="1000"/>
                            </p:stCondLst>
                            <p:childTnLst>
                              <p:par>
                                <p:cTn id="49" presetID="2" presetClass="entr" presetSubtype="2" fill="hold"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1+#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3" presetClass="entr" presetSubtype="16" fill="hold" nodeType="withEffect">
                                  <p:stCondLst>
                                    <p:cond delay="100"/>
                                  </p:stCondLst>
                                  <p:childTnLst>
                                    <p:set>
                                      <p:cBhvr>
                                        <p:cTn id="54" dur="1" fill="hold">
                                          <p:stCondLst>
                                            <p:cond delay="0"/>
                                          </p:stCondLst>
                                        </p:cTn>
                                        <p:tgtEl>
                                          <p:spTgt spid="2"/>
                                        </p:tgtEl>
                                        <p:attrNameLst>
                                          <p:attrName>style.visibility</p:attrName>
                                        </p:attrNameLst>
                                      </p:cBhvr>
                                      <p:to>
                                        <p:strVal val="visible"/>
                                      </p:to>
                                    </p:set>
                                    <p:anim calcmode="lin" valueType="num">
                                      <p:cBhvr>
                                        <p:cTn id="55" dur="300" fill="hold"/>
                                        <p:tgtEl>
                                          <p:spTgt spid="2"/>
                                        </p:tgtEl>
                                        <p:attrNameLst>
                                          <p:attrName>ppt_w</p:attrName>
                                        </p:attrNameLst>
                                      </p:cBhvr>
                                      <p:tavLst>
                                        <p:tav tm="0">
                                          <p:val>
                                            <p:fltVal val="0"/>
                                          </p:val>
                                        </p:tav>
                                        <p:tav tm="100000">
                                          <p:val>
                                            <p:strVal val="#ppt_w"/>
                                          </p:val>
                                        </p:tav>
                                      </p:tavLst>
                                    </p:anim>
                                    <p:anim calcmode="lin" valueType="num">
                                      <p:cBhvr>
                                        <p:cTn id="56" dur="300" fill="hold"/>
                                        <p:tgtEl>
                                          <p:spTgt spid="2"/>
                                        </p:tgtEl>
                                        <p:attrNameLst>
                                          <p:attrName>ppt_h</p:attrName>
                                        </p:attrNameLst>
                                      </p:cBhvr>
                                      <p:tavLst>
                                        <p:tav tm="0">
                                          <p:val>
                                            <p:fltVal val="0"/>
                                          </p:val>
                                        </p:tav>
                                        <p:tav tm="100000">
                                          <p:val>
                                            <p:strVal val="#ppt_h"/>
                                          </p:val>
                                        </p:tav>
                                      </p:tavLst>
                                    </p:anim>
                                  </p:childTnLst>
                                </p:cTn>
                              </p:par>
                              <p:par>
                                <p:cTn id="57" presetID="6" presetClass="emph" presetSubtype="0" autoRev="1" fill="hold" nodeType="withEffect">
                                  <p:stCondLst>
                                    <p:cond delay="400"/>
                                  </p:stCondLst>
                                  <p:childTnLst>
                                    <p:animScale>
                                      <p:cBhvr>
                                        <p:cTn id="58" dur="150" fill="hold"/>
                                        <p:tgtEl>
                                          <p:spTgt spid="2"/>
                                        </p:tgtEl>
                                      </p:cBhvr>
                                      <p:by x="110000" y="110000"/>
                                    </p:animScale>
                                  </p:childTnLst>
                                </p:cTn>
                              </p:par>
                              <p:par>
                                <p:cTn id="59" presetID="23" presetClass="entr" presetSubtype="16" fill="hold" nodeType="withEffect">
                                  <p:stCondLst>
                                    <p:cond delay="100"/>
                                  </p:stCondLst>
                                  <p:childTnLst>
                                    <p:set>
                                      <p:cBhvr>
                                        <p:cTn id="60" dur="1" fill="hold">
                                          <p:stCondLst>
                                            <p:cond delay="0"/>
                                          </p:stCondLst>
                                        </p:cTn>
                                        <p:tgtEl>
                                          <p:spTgt spid="21"/>
                                        </p:tgtEl>
                                        <p:attrNameLst>
                                          <p:attrName>style.visibility</p:attrName>
                                        </p:attrNameLst>
                                      </p:cBhvr>
                                      <p:to>
                                        <p:strVal val="visible"/>
                                      </p:to>
                                    </p:set>
                                    <p:anim calcmode="lin" valueType="num">
                                      <p:cBhvr>
                                        <p:cTn id="61" dur="300" fill="hold"/>
                                        <p:tgtEl>
                                          <p:spTgt spid="21"/>
                                        </p:tgtEl>
                                        <p:attrNameLst>
                                          <p:attrName>ppt_w</p:attrName>
                                        </p:attrNameLst>
                                      </p:cBhvr>
                                      <p:tavLst>
                                        <p:tav tm="0">
                                          <p:val>
                                            <p:fltVal val="0"/>
                                          </p:val>
                                        </p:tav>
                                        <p:tav tm="100000">
                                          <p:val>
                                            <p:strVal val="#ppt_w"/>
                                          </p:val>
                                        </p:tav>
                                      </p:tavLst>
                                    </p:anim>
                                    <p:anim calcmode="lin" valueType="num">
                                      <p:cBhvr>
                                        <p:cTn id="62" dur="300" fill="hold"/>
                                        <p:tgtEl>
                                          <p:spTgt spid="21"/>
                                        </p:tgtEl>
                                        <p:attrNameLst>
                                          <p:attrName>ppt_h</p:attrName>
                                        </p:attrNameLst>
                                      </p:cBhvr>
                                      <p:tavLst>
                                        <p:tav tm="0">
                                          <p:val>
                                            <p:fltVal val="0"/>
                                          </p:val>
                                        </p:tav>
                                        <p:tav tm="100000">
                                          <p:val>
                                            <p:strVal val="#ppt_h"/>
                                          </p:val>
                                        </p:tav>
                                      </p:tavLst>
                                    </p:anim>
                                  </p:childTnLst>
                                </p:cTn>
                              </p:par>
                              <p:par>
                                <p:cTn id="63" presetID="6" presetClass="emph" presetSubtype="0" autoRev="1" fill="hold" nodeType="withEffect">
                                  <p:stCondLst>
                                    <p:cond delay="400"/>
                                  </p:stCondLst>
                                  <p:childTnLst>
                                    <p:animScale>
                                      <p:cBhvr>
                                        <p:cTn id="64" dur="150" fill="hold"/>
                                        <p:tgtEl>
                                          <p:spTgt spid="21"/>
                                        </p:tgtEl>
                                      </p:cBhvr>
                                      <p:by x="110000" y="110000"/>
                                    </p:animScale>
                                  </p:childTnLst>
                                </p:cTn>
                              </p:par>
                              <p:par>
                                <p:cTn id="65" presetID="53" presetClass="entr" presetSubtype="0" fill="hold" grpId="0" nodeType="withEffect">
                                  <p:stCondLst>
                                    <p:cond delay="4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0" fill="hold" grpId="0" nodeType="withEffect">
                                  <p:stCondLst>
                                    <p:cond delay="40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23" presetClass="entr" presetSubtype="16" fill="hold" nodeType="withEffect">
                                  <p:stCondLst>
                                    <p:cond delay="100"/>
                                  </p:stCondLst>
                                  <p:childTnLst>
                                    <p:set>
                                      <p:cBhvr>
                                        <p:cTn id="76" dur="1" fill="hold">
                                          <p:stCondLst>
                                            <p:cond delay="0"/>
                                          </p:stCondLst>
                                        </p:cTn>
                                        <p:tgtEl>
                                          <p:spTgt spid="30"/>
                                        </p:tgtEl>
                                        <p:attrNameLst>
                                          <p:attrName>style.visibility</p:attrName>
                                        </p:attrNameLst>
                                      </p:cBhvr>
                                      <p:to>
                                        <p:strVal val="visible"/>
                                      </p:to>
                                    </p:set>
                                    <p:anim calcmode="lin" valueType="num">
                                      <p:cBhvr>
                                        <p:cTn id="77" dur="300" fill="hold"/>
                                        <p:tgtEl>
                                          <p:spTgt spid="30"/>
                                        </p:tgtEl>
                                        <p:attrNameLst>
                                          <p:attrName>ppt_w</p:attrName>
                                        </p:attrNameLst>
                                      </p:cBhvr>
                                      <p:tavLst>
                                        <p:tav tm="0">
                                          <p:val>
                                            <p:fltVal val="0"/>
                                          </p:val>
                                        </p:tav>
                                        <p:tav tm="100000">
                                          <p:val>
                                            <p:strVal val="#ppt_w"/>
                                          </p:val>
                                        </p:tav>
                                      </p:tavLst>
                                    </p:anim>
                                    <p:anim calcmode="lin" valueType="num">
                                      <p:cBhvr>
                                        <p:cTn id="78" dur="300" fill="hold"/>
                                        <p:tgtEl>
                                          <p:spTgt spid="30"/>
                                        </p:tgtEl>
                                        <p:attrNameLst>
                                          <p:attrName>ppt_h</p:attrName>
                                        </p:attrNameLst>
                                      </p:cBhvr>
                                      <p:tavLst>
                                        <p:tav tm="0">
                                          <p:val>
                                            <p:fltVal val="0"/>
                                          </p:val>
                                        </p:tav>
                                        <p:tav tm="100000">
                                          <p:val>
                                            <p:strVal val="#ppt_h"/>
                                          </p:val>
                                        </p:tav>
                                      </p:tavLst>
                                    </p:anim>
                                  </p:childTnLst>
                                </p:cTn>
                              </p:par>
                              <p:par>
                                <p:cTn id="79" presetID="6" presetClass="emph" presetSubtype="0" autoRev="1" fill="hold" nodeType="withEffect">
                                  <p:stCondLst>
                                    <p:cond delay="400"/>
                                  </p:stCondLst>
                                  <p:childTnLst>
                                    <p:animScale>
                                      <p:cBhvr>
                                        <p:cTn id="80" dur="150" fill="hold"/>
                                        <p:tgtEl>
                                          <p:spTgt spid="30"/>
                                        </p:tgtEl>
                                      </p:cBhvr>
                                      <p:by x="110000" y="110000"/>
                                    </p:animScale>
                                  </p:childTnLst>
                                </p:cTn>
                              </p:par>
                              <p:par>
                                <p:cTn id="81" presetID="53" presetClass="entr" presetSubtype="0" fill="hold" grpId="0" nodeType="withEffect">
                                  <p:stCondLst>
                                    <p:cond delay="400"/>
                                  </p:stCondLst>
                                  <p:childTnLst>
                                    <p:set>
                                      <p:cBhvr>
                                        <p:cTn id="82" dur="1" fill="hold">
                                          <p:stCondLst>
                                            <p:cond delay="0"/>
                                          </p:stCondLst>
                                        </p:cTn>
                                        <p:tgtEl>
                                          <p:spTgt spid="31"/>
                                        </p:tgtEl>
                                        <p:attrNameLst>
                                          <p:attrName>style.visibility</p:attrName>
                                        </p:attrNameLst>
                                      </p:cBhvr>
                                      <p:to>
                                        <p:strVal val="visible"/>
                                      </p:to>
                                    </p:set>
                                    <p:anim calcmode="lin" valueType="num">
                                      <p:cBhvr>
                                        <p:cTn id="83" dur="500" fill="hold"/>
                                        <p:tgtEl>
                                          <p:spTgt spid="31"/>
                                        </p:tgtEl>
                                        <p:attrNameLst>
                                          <p:attrName>ppt_w</p:attrName>
                                        </p:attrNameLst>
                                      </p:cBhvr>
                                      <p:tavLst>
                                        <p:tav tm="0">
                                          <p:val>
                                            <p:fltVal val="0"/>
                                          </p:val>
                                        </p:tav>
                                        <p:tav tm="100000">
                                          <p:val>
                                            <p:strVal val="#ppt_w"/>
                                          </p:val>
                                        </p:tav>
                                      </p:tavLst>
                                    </p:anim>
                                    <p:anim calcmode="lin" valueType="num">
                                      <p:cBhvr>
                                        <p:cTn id="84" dur="500" fill="hold"/>
                                        <p:tgtEl>
                                          <p:spTgt spid="31"/>
                                        </p:tgtEl>
                                        <p:attrNameLst>
                                          <p:attrName>ppt_h</p:attrName>
                                        </p:attrNameLst>
                                      </p:cBhvr>
                                      <p:tavLst>
                                        <p:tav tm="0">
                                          <p:val>
                                            <p:fltVal val="0"/>
                                          </p:val>
                                        </p:tav>
                                        <p:tav tm="100000">
                                          <p:val>
                                            <p:strVal val="#ppt_h"/>
                                          </p:val>
                                        </p:tav>
                                      </p:tavLst>
                                    </p:anim>
                                    <p:animEffect transition="in" filter="fade">
                                      <p:cBhvr>
                                        <p:cTn id="85" dur="500"/>
                                        <p:tgtEl>
                                          <p:spTgt spid="31"/>
                                        </p:tgtEl>
                                      </p:cBhvr>
                                    </p:animEffect>
                                  </p:childTnLst>
                                </p:cTn>
                              </p:par>
                              <p:par>
                                <p:cTn id="86" presetID="23" presetClass="entr" presetSubtype="16" fill="hold" nodeType="withEffect">
                                  <p:stCondLst>
                                    <p:cond delay="100"/>
                                  </p:stCondLst>
                                  <p:childTnLst>
                                    <p:set>
                                      <p:cBhvr>
                                        <p:cTn id="87" dur="1" fill="hold">
                                          <p:stCondLst>
                                            <p:cond delay="0"/>
                                          </p:stCondLst>
                                        </p:cTn>
                                        <p:tgtEl>
                                          <p:spTgt spid="33"/>
                                        </p:tgtEl>
                                        <p:attrNameLst>
                                          <p:attrName>style.visibility</p:attrName>
                                        </p:attrNameLst>
                                      </p:cBhvr>
                                      <p:to>
                                        <p:strVal val="visible"/>
                                      </p:to>
                                    </p:set>
                                    <p:anim calcmode="lin" valueType="num">
                                      <p:cBhvr>
                                        <p:cTn id="88" dur="300" fill="hold"/>
                                        <p:tgtEl>
                                          <p:spTgt spid="33"/>
                                        </p:tgtEl>
                                        <p:attrNameLst>
                                          <p:attrName>ppt_w</p:attrName>
                                        </p:attrNameLst>
                                      </p:cBhvr>
                                      <p:tavLst>
                                        <p:tav tm="0">
                                          <p:val>
                                            <p:fltVal val="0"/>
                                          </p:val>
                                        </p:tav>
                                        <p:tav tm="100000">
                                          <p:val>
                                            <p:strVal val="#ppt_w"/>
                                          </p:val>
                                        </p:tav>
                                      </p:tavLst>
                                    </p:anim>
                                    <p:anim calcmode="lin" valueType="num">
                                      <p:cBhvr>
                                        <p:cTn id="89" dur="300" fill="hold"/>
                                        <p:tgtEl>
                                          <p:spTgt spid="33"/>
                                        </p:tgtEl>
                                        <p:attrNameLst>
                                          <p:attrName>ppt_h</p:attrName>
                                        </p:attrNameLst>
                                      </p:cBhvr>
                                      <p:tavLst>
                                        <p:tav tm="0">
                                          <p:val>
                                            <p:fltVal val="0"/>
                                          </p:val>
                                        </p:tav>
                                        <p:tav tm="100000">
                                          <p:val>
                                            <p:strVal val="#ppt_h"/>
                                          </p:val>
                                        </p:tav>
                                      </p:tavLst>
                                    </p:anim>
                                  </p:childTnLst>
                                </p:cTn>
                              </p:par>
                              <p:par>
                                <p:cTn id="90" presetID="6" presetClass="emph" presetSubtype="0" autoRev="1" fill="hold" nodeType="withEffect">
                                  <p:stCondLst>
                                    <p:cond delay="400"/>
                                  </p:stCondLst>
                                  <p:childTnLst>
                                    <p:animScale>
                                      <p:cBhvr>
                                        <p:cTn id="91" dur="150" fill="hold"/>
                                        <p:tgtEl>
                                          <p:spTgt spid="33"/>
                                        </p:tgtEl>
                                      </p:cBhvr>
                                      <p:by x="110000" y="110000"/>
                                    </p:animScale>
                                  </p:childTnLst>
                                </p:cTn>
                              </p:par>
                              <p:par>
                                <p:cTn id="92" presetID="53" presetClass="entr" presetSubtype="0" fill="hold" grpId="0" nodeType="withEffect">
                                  <p:stCondLst>
                                    <p:cond delay="400"/>
                                  </p:stCondLst>
                                  <p:childTnLst>
                                    <p:set>
                                      <p:cBhvr>
                                        <p:cTn id="93" dur="1" fill="hold">
                                          <p:stCondLst>
                                            <p:cond delay="0"/>
                                          </p:stCondLst>
                                        </p:cTn>
                                        <p:tgtEl>
                                          <p:spTgt spid="34"/>
                                        </p:tgtEl>
                                        <p:attrNameLst>
                                          <p:attrName>style.visibility</p:attrName>
                                        </p:attrNameLst>
                                      </p:cBhvr>
                                      <p:to>
                                        <p:strVal val="visible"/>
                                      </p:to>
                                    </p:set>
                                    <p:anim calcmode="lin" valueType="num">
                                      <p:cBhvr>
                                        <p:cTn id="94" dur="500" fill="hold"/>
                                        <p:tgtEl>
                                          <p:spTgt spid="34"/>
                                        </p:tgtEl>
                                        <p:attrNameLst>
                                          <p:attrName>ppt_w</p:attrName>
                                        </p:attrNameLst>
                                      </p:cBhvr>
                                      <p:tavLst>
                                        <p:tav tm="0">
                                          <p:val>
                                            <p:fltVal val="0"/>
                                          </p:val>
                                        </p:tav>
                                        <p:tav tm="100000">
                                          <p:val>
                                            <p:strVal val="#ppt_w"/>
                                          </p:val>
                                        </p:tav>
                                      </p:tavLst>
                                    </p:anim>
                                    <p:anim calcmode="lin" valueType="num">
                                      <p:cBhvr>
                                        <p:cTn id="95" dur="500" fill="hold"/>
                                        <p:tgtEl>
                                          <p:spTgt spid="34"/>
                                        </p:tgtEl>
                                        <p:attrNameLst>
                                          <p:attrName>ppt_h</p:attrName>
                                        </p:attrNameLst>
                                      </p:cBhvr>
                                      <p:tavLst>
                                        <p:tav tm="0">
                                          <p:val>
                                            <p:fltVal val="0"/>
                                          </p:val>
                                        </p:tav>
                                        <p:tav tm="100000">
                                          <p:val>
                                            <p:strVal val="#ppt_h"/>
                                          </p:val>
                                        </p:tav>
                                      </p:tavLst>
                                    </p:anim>
                                    <p:animEffect transition="in" filter="fade">
                                      <p:cBhvr>
                                        <p:cTn id="9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23" grpId="0"/>
      <p:bldP spid="24" grpId="0"/>
      <p:bldP spid="31" grpId="0"/>
      <p:bldP spid="3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2">
            <a:extLst>
              <a:ext uri="{FF2B5EF4-FFF2-40B4-BE49-F238E27FC236}">
                <a16:creationId xmlns:a16="http://schemas.microsoft.com/office/drawing/2014/main" id="{E54DF859-B4CE-2625-BDF8-8E0BB5AD589C}"/>
              </a:ext>
            </a:extLst>
          </p:cNvPr>
          <p:cNvGrpSpPr/>
          <p:nvPr/>
        </p:nvGrpSpPr>
        <p:grpSpPr>
          <a:xfrm>
            <a:off x="2156524" y="1537976"/>
            <a:ext cx="8424390" cy="4232961"/>
            <a:chOff x="3650968" y="2196025"/>
            <a:chExt cx="4890106" cy="2457106"/>
          </a:xfrm>
          <a:scene3d>
            <a:camera prst="perspectiveRelaxedModerately">
              <a:rot lat="17390632" lon="0" rev="0"/>
            </a:camera>
            <a:lightRig rig="flat" dir="t">
              <a:rot lat="0" lon="0" rev="4200000"/>
            </a:lightRig>
          </a:scene3d>
        </p:grpSpPr>
        <p:grpSp>
          <p:nvGrpSpPr>
            <p:cNvPr id="17" name="组合 13">
              <a:extLst>
                <a:ext uri="{FF2B5EF4-FFF2-40B4-BE49-F238E27FC236}">
                  <a16:creationId xmlns:a16="http://schemas.microsoft.com/office/drawing/2014/main" id="{903030A8-EBFC-2FA6-59D4-4B34BE1E203E}"/>
                </a:ext>
              </a:extLst>
            </p:cNvPr>
            <p:cNvGrpSpPr/>
            <p:nvPr/>
          </p:nvGrpSpPr>
          <p:grpSpPr>
            <a:xfrm rot="16200000">
              <a:off x="4867468" y="979525"/>
              <a:ext cx="2457106" cy="4890106"/>
              <a:chOff x="1910354" y="1548938"/>
              <a:chExt cx="1697887" cy="3379127"/>
            </a:xfrm>
          </p:grpSpPr>
          <p:sp>
            <p:nvSpPr>
              <p:cNvPr id="19" name="圆角矩形 15">
                <a:extLst>
                  <a:ext uri="{FF2B5EF4-FFF2-40B4-BE49-F238E27FC236}">
                    <a16:creationId xmlns:a16="http://schemas.microsoft.com/office/drawing/2014/main" id="{BAAC9094-123B-78C2-3B27-F352E4F7BEF2}"/>
                  </a:ext>
                </a:extLst>
              </p:cNvPr>
              <p:cNvSpPr/>
              <p:nvPr/>
            </p:nvSpPr>
            <p:spPr>
              <a:xfrm>
                <a:off x="3577013" y="2171625"/>
                <a:ext cx="31228" cy="265898"/>
              </a:xfrm>
              <a:prstGeom prst="roundRect">
                <a:avLst>
                  <a:gd name="adj" fmla="val 50000"/>
                </a:avLst>
              </a:prstGeom>
              <a:solidFill>
                <a:schemeClr val="bg1">
                  <a:lumMod val="75000"/>
                  <a:alpha val="99000"/>
                </a:schemeClr>
              </a:solidFill>
              <a:ln>
                <a:noFill/>
              </a:ln>
              <a:sp3d extrusionH="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圆角矩形 16">
                <a:extLst>
                  <a:ext uri="{FF2B5EF4-FFF2-40B4-BE49-F238E27FC236}">
                    <a16:creationId xmlns:a16="http://schemas.microsoft.com/office/drawing/2014/main" id="{7A36D4D9-54BD-0411-4E22-6C4453E7201C}"/>
                  </a:ext>
                </a:extLst>
              </p:cNvPr>
              <p:cNvSpPr/>
              <p:nvPr/>
            </p:nvSpPr>
            <p:spPr>
              <a:xfrm>
                <a:off x="1910364" y="2318762"/>
                <a:ext cx="23463" cy="219751"/>
              </a:xfrm>
              <a:prstGeom prst="roundRect">
                <a:avLst>
                  <a:gd name="adj" fmla="val 50000"/>
                </a:avLst>
              </a:prstGeom>
              <a:solidFill>
                <a:schemeClr val="bg1">
                  <a:lumMod val="75000"/>
                </a:schemeClr>
              </a:solidFill>
              <a:ln>
                <a:noFill/>
              </a:ln>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1" name="圆角矩形 17">
                <a:extLst>
                  <a:ext uri="{FF2B5EF4-FFF2-40B4-BE49-F238E27FC236}">
                    <a16:creationId xmlns:a16="http://schemas.microsoft.com/office/drawing/2014/main" id="{F6FF6875-87DA-0CF6-26E3-BC425190DDE3}"/>
                  </a:ext>
                </a:extLst>
              </p:cNvPr>
              <p:cNvSpPr/>
              <p:nvPr/>
            </p:nvSpPr>
            <p:spPr>
              <a:xfrm>
                <a:off x="1910354" y="2054578"/>
                <a:ext cx="23463" cy="219751"/>
              </a:xfrm>
              <a:prstGeom prst="roundRect">
                <a:avLst>
                  <a:gd name="adj" fmla="val 50000"/>
                </a:avLst>
              </a:prstGeom>
              <a:solidFill>
                <a:schemeClr val="bg1">
                  <a:lumMod val="75000"/>
                </a:schemeClr>
              </a:solidFill>
              <a:ln>
                <a:noFill/>
              </a:ln>
              <a:sp3d extrusionH="31750"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2" name="组合 20">
                <a:extLst>
                  <a:ext uri="{FF2B5EF4-FFF2-40B4-BE49-F238E27FC236}">
                    <a16:creationId xmlns:a16="http://schemas.microsoft.com/office/drawing/2014/main" id="{389DC9CC-7650-2C17-6624-48ADD49B83ED}"/>
                  </a:ext>
                </a:extLst>
              </p:cNvPr>
              <p:cNvGrpSpPr/>
              <p:nvPr/>
            </p:nvGrpSpPr>
            <p:grpSpPr>
              <a:xfrm>
                <a:off x="1958085" y="1548938"/>
                <a:ext cx="1617852" cy="3379127"/>
                <a:chOff x="1958085" y="1548938"/>
                <a:chExt cx="1617852" cy="3379127"/>
              </a:xfrm>
            </p:grpSpPr>
            <p:sp>
              <p:nvSpPr>
                <p:cNvPr id="27" name="圆角矩形 25">
                  <a:extLst>
                    <a:ext uri="{FF2B5EF4-FFF2-40B4-BE49-F238E27FC236}">
                      <a16:creationId xmlns:a16="http://schemas.microsoft.com/office/drawing/2014/main" id="{7B027385-BB51-EAE2-3C4A-73BB4262C338}"/>
                    </a:ext>
                  </a:extLst>
                </p:cNvPr>
                <p:cNvSpPr/>
                <p:nvPr/>
              </p:nvSpPr>
              <p:spPr>
                <a:xfrm>
                  <a:off x="1958085" y="1548938"/>
                  <a:ext cx="1617852" cy="3379127"/>
                </a:xfrm>
                <a:prstGeom prst="roundRect">
                  <a:avLst>
                    <a:gd name="adj" fmla="val 17218"/>
                  </a:avLst>
                </a:prstGeom>
                <a:gradFill>
                  <a:gsLst>
                    <a:gs pos="0">
                      <a:schemeClr val="bg1"/>
                    </a:gs>
                    <a:gs pos="100000">
                      <a:srgbClr val="E8E8E8"/>
                    </a:gs>
                  </a:gsLst>
                  <a:lin ang="5400000" scaled="1"/>
                </a:gradFill>
                <a:ln>
                  <a:noFill/>
                </a:ln>
                <a:effectLst>
                  <a:outerShdw blurRad="571500" dist="444500" dir="5400000" algn="t" rotWithShape="0">
                    <a:prstClr val="black">
                      <a:alpha val="13000"/>
                    </a:prstClr>
                  </a:outerShdw>
                </a:effectLst>
                <a:sp3d extrusionH="88900"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8" name="圆角矩形 26">
                  <a:extLst>
                    <a:ext uri="{FF2B5EF4-FFF2-40B4-BE49-F238E27FC236}">
                      <a16:creationId xmlns:a16="http://schemas.microsoft.com/office/drawing/2014/main" id="{8A2EC30B-183A-3835-D90D-EA93CEEA2770}"/>
                    </a:ext>
                  </a:extLst>
                </p:cNvPr>
                <p:cNvSpPr/>
                <p:nvPr/>
              </p:nvSpPr>
              <p:spPr>
                <a:xfrm>
                  <a:off x="1962728" y="1548938"/>
                  <a:ext cx="1608572" cy="3379127"/>
                </a:xfrm>
                <a:prstGeom prst="roundRect">
                  <a:avLst>
                    <a:gd name="adj" fmla="val 16021"/>
                  </a:avLst>
                </a:prstGeom>
                <a:solidFill>
                  <a:schemeClr val="bg1"/>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sp>
            <p:nvSpPr>
              <p:cNvPr id="23" name="矩形 21">
                <a:extLst>
                  <a:ext uri="{FF2B5EF4-FFF2-40B4-BE49-F238E27FC236}">
                    <a16:creationId xmlns:a16="http://schemas.microsoft.com/office/drawing/2014/main" id="{7600886F-9A50-7575-4D59-58DF5433CC4E}"/>
                  </a:ext>
                </a:extLst>
              </p:cNvPr>
              <p:cNvSpPr/>
              <p:nvPr/>
            </p:nvSpPr>
            <p:spPr>
              <a:xfrm>
                <a:off x="2047874" y="1933575"/>
                <a:ext cx="1438275" cy="2609850"/>
              </a:xfrm>
              <a:prstGeom prst="rect">
                <a:avLst/>
              </a:prstGeom>
              <a:solidFill>
                <a:srgbClr val="F2F2F2"/>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圆角矩形 22">
                <a:extLst>
                  <a:ext uri="{FF2B5EF4-FFF2-40B4-BE49-F238E27FC236}">
                    <a16:creationId xmlns:a16="http://schemas.microsoft.com/office/drawing/2014/main" id="{34985EC6-4D2F-2B4C-9672-408E603D1E85}"/>
                  </a:ext>
                </a:extLst>
              </p:cNvPr>
              <p:cNvSpPr/>
              <p:nvPr/>
            </p:nvSpPr>
            <p:spPr>
              <a:xfrm>
                <a:off x="2575729" y="1717911"/>
                <a:ext cx="382562" cy="39991"/>
              </a:xfrm>
              <a:prstGeom prst="roundRect">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5" name="椭圆 23">
                <a:extLst>
                  <a:ext uri="{FF2B5EF4-FFF2-40B4-BE49-F238E27FC236}">
                    <a16:creationId xmlns:a16="http://schemas.microsoft.com/office/drawing/2014/main" id="{38151A13-8FB0-7B1B-83A9-6125882EE07A}"/>
                  </a:ext>
                </a:extLst>
              </p:cNvPr>
              <p:cNvSpPr/>
              <p:nvPr/>
            </p:nvSpPr>
            <p:spPr>
              <a:xfrm>
                <a:off x="3018677" y="1708183"/>
                <a:ext cx="57765" cy="5776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6" name="椭圆 24">
                <a:extLst>
                  <a:ext uri="{FF2B5EF4-FFF2-40B4-BE49-F238E27FC236}">
                    <a16:creationId xmlns:a16="http://schemas.microsoft.com/office/drawing/2014/main" id="{2FE39FD6-4125-C8F8-40B2-93A9EC46F952}"/>
                  </a:ext>
                </a:extLst>
              </p:cNvPr>
              <p:cNvSpPr/>
              <p:nvPr/>
            </p:nvSpPr>
            <p:spPr>
              <a:xfrm>
                <a:off x="2648931" y="4620359"/>
                <a:ext cx="236160" cy="236160"/>
              </a:xfrm>
              <a:prstGeom prst="ellipse">
                <a:avLst/>
              </a:prstGeom>
              <a:solidFill>
                <a:srgbClr val="FAFAFA"/>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pic>
          <p:nvPicPr>
            <p:cNvPr id="18" name="图片 14">
              <a:extLst>
                <a:ext uri="{FF2B5EF4-FFF2-40B4-BE49-F238E27FC236}">
                  <a16:creationId xmlns:a16="http://schemas.microsoft.com/office/drawing/2014/main" id="{C425F902-2937-9D50-E4EE-C81994D984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3898" y="2353443"/>
              <a:ext cx="3824204" cy="2151114"/>
            </a:xfrm>
            <a:prstGeom prst="rect">
              <a:avLst/>
            </a:prstGeom>
            <a:ln w="6350">
              <a:solidFill>
                <a:schemeClr val="tx1">
                  <a:lumMod val="65000"/>
                  <a:lumOff val="35000"/>
                </a:schemeClr>
              </a:solidFill>
            </a:ln>
          </p:spPr>
        </p:pic>
      </p:grpSp>
      <p:grpSp>
        <p:nvGrpSpPr>
          <p:cNvPr id="29" name="组合 2">
            <a:extLst>
              <a:ext uri="{FF2B5EF4-FFF2-40B4-BE49-F238E27FC236}">
                <a16:creationId xmlns:a16="http://schemas.microsoft.com/office/drawing/2014/main" id="{1CEBF383-4BF2-7FCE-B079-67697CD250DA}"/>
              </a:ext>
            </a:extLst>
          </p:cNvPr>
          <p:cNvGrpSpPr/>
          <p:nvPr/>
        </p:nvGrpSpPr>
        <p:grpSpPr>
          <a:xfrm>
            <a:off x="3536286" y="3183353"/>
            <a:ext cx="1187062" cy="691153"/>
            <a:chOff x="3536286" y="3183353"/>
            <a:chExt cx="1187062" cy="691153"/>
          </a:xfrm>
        </p:grpSpPr>
        <p:sp>
          <p:nvSpPr>
            <p:cNvPr id="30" name="Rectangle 8">
              <a:extLst>
                <a:ext uri="{FF2B5EF4-FFF2-40B4-BE49-F238E27FC236}">
                  <a16:creationId xmlns:a16="http://schemas.microsoft.com/office/drawing/2014/main" id="{F559862B-7D7C-B4F3-0931-B87189E7FCD4}"/>
                </a:ext>
              </a:extLst>
            </p:cNvPr>
            <p:cNvSpPr>
              <a:spLocks noChangeArrowheads="1"/>
            </p:cNvSpPr>
            <p:nvPr/>
          </p:nvSpPr>
          <p:spPr bwMode="auto">
            <a:xfrm>
              <a:off x="3612544" y="3183353"/>
              <a:ext cx="1034548" cy="691153"/>
            </a:xfrm>
            <a:prstGeom prst="rect">
              <a:avLst/>
            </a:prstGeom>
            <a:solidFill>
              <a:srgbClr val="6CAE43"/>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solidFill>
                  <a:srgbClr val="FF0000"/>
                </a:solidFill>
                <a:ea typeface="微软雅黑" panose="020B0503020204020204" pitchFamily="34" charset="-122"/>
              </a:endParaRPr>
            </a:p>
          </p:txBody>
        </p:sp>
        <p:sp>
          <p:nvSpPr>
            <p:cNvPr id="31" name="文本框 36">
              <a:extLst>
                <a:ext uri="{FF2B5EF4-FFF2-40B4-BE49-F238E27FC236}">
                  <a16:creationId xmlns:a16="http://schemas.microsoft.com/office/drawing/2014/main" id="{A8791D9C-1EE4-6C6A-F49A-C975CFA91988}"/>
                </a:ext>
              </a:extLst>
            </p:cNvPr>
            <p:cNvSpPr txBox="1"/>
            <p:nvPr/>
          </p:nvSpPr>
          <p:spPr>
            <a:xfrm>
              <a:off x="3536286" y="3427404"/>
              <a:ext cx="1187062" cy="377026"/>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tr-TR" altLang="zh-CN" sz="2000" dirty="0">
                  <a:solidFill>
                    <a:schemeClr val="bg1"/>
                  </a:solidFill>
                  <a:latin typeface="Impact" panose="020B0806030902050204" pitchFamily="34" charset="0"/>
                  <a:ea typeface="微软雅黑" panose="020B0503020204020204" pitchFamily="34" charset="-122"/>
                </a:rPr>
                <a:t>2019</a:t>
              </a:r>
              <a:endParaRPr lang="zh-CN" altLang="en-US" sz="2000" dirty="0">
                <a:solidFill>
                  <a:schemeClr val="bg1"/>
                </a:solidFill>
                <a:latin typeface="Impact" panose="020B0806030902050204" pitchFamily="34" charset="0"/>
                <a:ea typeface="微软雅黑" panose="020B0503020204020204" pitchFamily="34" charset="-122"/>
              </a:endParaRPr>
            </a:p>
          </p:txBody>
        </p:sp>
      </p:grpSp>
      <p:grpSp>
        <p:nvGrpSpPr>
          <p:cNvPr id="32" name="组合 3">
            <a:extLst>
              <a:ext uri="{FF2B5EF4-FFF2-40B4-BE49-F238E27FC236}">
                <a16:creationId xmlns:a16="http://schemas.microsoft.com/office/drawing/2014/main" id="{0C1ECAAB-4C8E-55C4-0699-529987CE1893}"/>
              </a:ext>
            </a:extLst>
          </p:cNvPr>
          <p:cNvGrpSpPr/>
          <p:nvPr/>
        </p:nvGrpSpPr>
        <p:grpSpPr>
          <a:xfrm>
            <a:off x="4948401" y="2832254"/>
            <a:ext cx="1187062" cy="1042251"/>
            <a:chOff x="4948401" y="2832254"/>
            <a:chExt cx="1187062" cy="1042251"/>
          </a:xfrm>
        </p:grpSpPr>
        <p:sp>
          <p:nvSpPr>
            <p:cNvPr id="33" name="Rectangle 5">
              <a:extLst>
                <a:ext uri="{FF2B5EF4-FFF2-40B4-BE49-F238E27FC236}">
                  <a16:creationId xmlns:a16="http://schemas.microsoft.com/office/drawing/2014/main" id="{967278A1-F1AB-664D-13F5-7800D675BF7A}"/>
                </a:ext>
              </a:extLst>
            </p:cNvPr>
            <p:cNvSpPr>
              <a:spLocks noChangeArrowheads="1"/>
            </p:cNvSpPr>
            <p:nvPr/>
          </p:nvSpPr>
          <p:spPr bwMode="auto">
            <a:xfrm>
              <a:off x="5017311" y="2832254"/>
              <a:ext cx="1049244" cy="1042251"/>
            </a:xfrm>
            <a:prstGeom prst="rect">
              <a:avLst/>
            </a:prstGeom>
            <a:solidFill>
              <a:srgbClr val="6CAE43"/>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ea typeface="微软雅黑" panose="020B0503020204020204" pitchFamily="34" charset="-122"/>
              </a:endParaRPr>
            </a:p>
          </p:txBody>
        </p:sp>
        <p:sp>
          <p:nvSpPr>
            <p:cNvPr id="34" name="文本框 37">
              <a:extLst>
                <a:ext uri="{FF2B5EF4-FFF2-40B4-BE49-F238E27FC236}">
                  <a16:creationId xmlns:a16="http://schemas.microsoft.com/office/drawing/2014/main" id="{03B92B06-31A2-B80F-EDE7-6E7B0CD50AE1}"/>
                </a:ext>
              </a:extLst>
            </p:cNvPr>
            <p:cNvSpPr txBox="1"/>
            <p:nvPr/>
          </p:nvSpPr>
          <p:spPr>
            <a:xfrm>
              <a:off x="4948401" y="3427404"/>
              <a:ext cx="1187062" cy="377026"/>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tr-TR" altLang="zh-CN" sz="2000" dirty="0">
                  <a:solidFill>
                    <a:schemeClr val="bg1"/>
                  </a:solidFill>
                  <a:latin typeface="Impact" panose="020B0806030902050204" pitchFamily="34" charset="0"/>
                  <a:ea typeface="微软雅黑" panose="020B0503020204020204" pitchFamily="34" charset="-122"/>
                </a:rPr>
                <a:t>2020</a:t>
              </a:r>
              <a:endParaRPr lang="zh-CN" altLang="en-US" sz="2000" dirty="0">
                <a:solidFill>
                  <a:schemeClr val="bg1"/>
                </a:solidFill>
                <a:latin typeface="Impact" panose="020B0806030902050204" pitchFamily="34" charset="0"/>
                <a:ea typeface="微软雅黑" panose="020B0503020204020204" pitchFamily="34" charset="-122"/>
              </a:endParaRPr>
            </a:p>
          </p:txBody>
        </p:sp>
      </p:grpSp>
      <p:grpSp>
        <p:nvGrpSpPr>
          <p:cNvPr id="35" name="组合 6">
            <a:extLst>
              <a:ext uri="{FF2B5EF4-FFF2-40B4-BE49-F238E27FC236}">
                <a16:creationId xmlns:a16="http://schemas.microsoft.com/office/drawing/2014/main" id="{1838EB56-EFC9-0B99-EBD5-BAC8F560A39E}"/>
              </a:ext>
            </a:extLst>
          </p:cNvPr>
          <p:cNvGrpSpPr/>
          <p:nvPr/>
        </p:nvGrpSpPr>
        <p:grpSpPr>
          <a:xfrm>
            <a:off x="6352245" y="2481158"/>
            <a:ext cx="1187062" cy="1393348"/>
            <a:chOff x="6352245" y="2481158"/>
            <a:chExt cx="1187062" cy="1393348"/>
          </a:xfrm>
        </p:grpSpPr>
        <p:sp>
          <p:nvSpPr>
            <p:cNvPr id="36" name="Rectangle 6">
              <a:extLst>
                <a:ext uri="{FF2B5EF4-FFF2-40B4-BE49-F238E27FC236}">
                  <a16:creationId xmlns:a16="http://schemas.microsoft.com/office/drawing/2014/main" id="{8724373E-551D-3986-1EA7-C259B23B0A04}"/>
                </a:ext>
              </a:extLst>
            </p:cNvPr>
            <p:cNvSpPr>
              <a:spLocks noChangeArrowheads="1"/>
            </p:cNvSpPr>
            <p:nvPr/>
          </p:nvSpPr>
          <p:spPr bwMode="auto">
            <a:xfrm>
              <a:off x="6423907" y="2481158"/>
              <a:ext cx="1049244" cy="1393348"/>
            </a:xfrm>
            <a:prstGeom prst="rect">
              <a:avLst/>
            </a:prstGeom>
            <a:solidFill>
              <a:srgbClr val="6CAE43"/>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ea typeface="微软雅黑" panose="020B0503020204020204" pitchFamily="34" charset="-122"/>
              </a:endParaRPr>
            </a:p>
          </p:txBody>
        </p:sp>
        <p:sp>
          <p:nvSpPr>
            <p:cNvPr id="37" name="文本框 38">
              <a:extLst>
                <a:ext uri="{FF2B5EF4-FFF2-40B4-BE49-F238E27FC236}">
                  <a16:creationId xmlns:a16="http://schemas.microsoft.com/office/drawing/2014/main" id="{57DF3173-EDF2-996A-041B-8050E9838742}"/>
                </a:ext>
              </a:extLst>
            </p:cNvPr>
            <p:cNvSpPr txBox="1"/>
            <p:nvPr/>
          </p:nvSpPr>
          <p:spPr>
            <a:xfrm>
              <a:off x="6352245" y="3427404"/>
              <a:ext cx="1187062" cy="377026"/>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tr-TR" altLang="zh-CN" sz="2000" dirty="0">
                  <a:solidFill>
                    <a:schemeClr val="bg1"/>
                  </a:solidFill>
                  <a:latin typeface="Impact" panose="020B0806030902050204" pitchFamily="34" charset="0"/>
                  <a:ea typeface="微软雅黑" panose="020B0503020204020204" pitchFamily="34" charset="-122"/>
                </a:rPr>
                <a:t>2021</a:t>
              </a:r>
              <a:endParaRPr lang="zh-CN" altLang="en-US" sz="2000" dirty="0">
                <a:solidFill>
                  <a:schemeClr val="bg1"/>
                </a:solidFill>
                <a:latin typeface="Impact" panose="020B0806030902050204" pitchFamily="34" charset="0"/>
                <a:ea typeface="微软雅黑" panose="020B0503020204020204" pitchFamily="34" charset="-122"/>
              </a:endParaRPr>
            </a:p>
          </p:txBody>
        </p:sp>
      </p:grpSp>
      <p:grpSp>
        <p:nvGrpSpPr>
          <p:cNvPr id="38" name="组合 7">
            <a:extLst>
              <a:ext uri="{FF2B5EF4-FFF2-40B4-BE49-F238E27FC236}">
                <a16:creationId xmlns:a16="http://schemas.microsoft.com/office/drawing/2014/main" id="{99DE0DBF-6B47-E663-502C-2E742426015B}"/>
              </a:ext>
            </a:extLst>
          </p:cNvPr>
          <p:cNvGrpSpPr/>
          <p:nvPr/>
        </p:nvGrpSpPr>
        <p:grpSpPr>
          <a:xfrm>
            <a:off x="7767112" y="2141102"/>
            <a:ext cx="1187062" cy="1733404"/>
            <a:chOff x="7767112" y="2141102"/>
            <a:chExt cx="1187062" cy="1733404"/>
          </a:xfrm>
        </p:grpSpPr>
        <p:sp>
          <p:nvSpPr>
            <p:cNvPr id="39" name="Rectangle 7">
              <a:extLst>
                <a:ext uri="{FF2B5EF4-FFF2-40B4-BE49-F238E27FC236}">
                  <a16:creationId xmlns:a16="http://schemas.microsoft.com/office/drawing/2014/main" id="{E88B8B65-2030-3CA9-7CB5-D74DBF1E5346}"/>
                </a:ext>
              </a:extLst>
            </p:cNvPr>
            <p:cNvSpPr>
              <a:spLocks noChangeArrowheads="1"/>
            </p:cNvSpPr>
            <p:nvPr/>
          </p:nvSpPr>
          <p:spPr bwMode="auto">
            <a:xfrm>
              <a:off x="7843370" y="2141102"/>
              <a:ext cx="1034548" cy="1733404"/>
            </a:xfrm>
            <a:prstGeom prst="rect">
              <a:avLst/>
            </a:prstGeom>
            <a:solidFill>
              <a:srgbClr val="6CAE43"/>
            </a:solidFill>
            <a:ln>
              <a:noFill/>
            </a:ln>
            <a:effectLst>
              <a:outerShdw blurRad="190500" dist="63500" dir="18900000" algn="b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dirty="0">
                <a:ea typeface="微软雅黑" panose="020B0503020204020204" pitchFamily="34" charset="-122"/>
              </a:endParaRPr>
            </a:p>
          </p:txBody>
        </p:sp>
        <p:sp>
          <p:nvSpPr>
            <p:cNvPr id="40" name="文本框 39">
              <a:extLst>
                <a:ext uri="{FF2B5EF4-FFF2-40B4-BE49-F238E27FC236}">
                  <a16:creationId xmlns:a16="http://schemas.microsoft.com/office/drawing/2014/main" id="{375F025E-9DFB-F1A4-861C-FD775C21987E}"/>
                </a:ext>
              </a:extLst>
            </p:cNvPr>
            <p:cNvSpPr txBox="1"/>
            <p:nvPr/>
          </p:nvSpPr>
          <p:spPr>
            <a:xfrm>
              <a:off x="7767112" y="3427404"/>
              <a:ext cx="1187062" cy="377026"/>
            </a:xfrm>
            <a:prstGeom prst="rect">
              <a:avLst/>
            </a:prstGeom>
            <a:noFill/>
            <a:scene3d>
              <a:camera prst="orthographicFront"/>
              <a:lightRig rig="threePt" dir="t"/>
            </a:scene3d>
            <a:sp3d>
              <a:bevelT prst="angle"/>
            </a:sp3d>
          </p:spPr>
          <p:txBody>
            <a:bodyPr wrap="square" lIns="68580" tIns="34290" rIns="68580" bIns="34290" rtlCol="0">
              <a:spAutoFit/>
              <a:sp3d prstMaterial="softEdge"/>
            </a:bodyPr>
            <a:lstStyle/>
            <a:p>
              <a:pPr algn="ctr"/>
              <a:r>
                <a:rPr lang="tr-TR" altLang="zh-CN" sz="2000" dirty="0">
                  <a:solidFill>
                    <a:schemeClr val="bg1"/>
                  </a:solidFill>
                  <a:latin typeface="Impact" panose="020B0806030902050204" pitchFamily="34" charset="0"/>
                  <a:ea typeface="微软雅黑" panose="020B0503020204020204" pitchFamily="34" charset="-122"/>
                </a:rPr>
                <a:t>2022</a:t>
              </a:r>
              <a:endParaRPr lang="zh-CN" altLang="en-US" sz="2000" dirty="0">
                <a:solidFill>
                  <a:schemeClr val="bg1"/>
                </a:solidFill>
                <a:latin typeface="Impact" panose="020B0806030902050204" pitchFamily="34" charset="0"/>
                <a:ea typeface="微软雅黑" panose="020B0503020204020204" pitchFamily="34" charset="-122"/>
              </a:endParaRPr>
            </a:p>
          </p:txBody>
        </p:sp>
      </p:grpSp>
      <p:sp>
        <p:nvSpPr>
          <p:cNvPr id="41" name="Metin kutusu 40">
            <a:extLst>
              <a:ext uri="{FF2B5EF4-FFF2-40B4-BE49-F238E27FC236}">
                <a16:creationId xmlns:a16="http://schemas.microsoft.com/office/drawing/2014/main" id="{6BDE8091-674F-15C3-10FE-EB3B8AD3D4B6}"/>
              </a:ext>
            </a:extLst>
          </p:cNvPr>
          <p:cNvSpPr txBox="1"/>
          <p:nvPr/>
        </p:nvSpPr>
        <p:spPr>
          <a:xfrm>
            <a:off x="3789951" y="2720216"/>
            <a:ext cx="6094476" cy="369332"/>
          </a:xfrm>
          <a:prstGeom prst="rect">
            <a:avLst/>
          </a:prstGeom>
          <a:noFill/>
        </p:spPr>
        <p:txBody>
          <a:bodyPr wrap="square">
            <a:spAutoFit/>
          </a:bodyPr>
          <a:lstStyle/>
          <a:p>
            <a:r>
              <a:rPr lang="tr-TR" sz="18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Times New Roman" panose="02020603050405020304" pitchFamily="18" charset="0"/>
              </a:rPr>
              <a:t>204.1</a:t>
            </a:r>
            <a:endParaRPr lang="tr-TR" dirty="0">
              <a:ln w="0"/>
              <a:solidFill>
                <a:schemeClr val="bg1"/>
              </a:solidFill>
              <a:effectLst>
                <a:outerShdw blurRad="38100" dist="19050" dir="2700000" algn="tl" rotWithShape="0">
                  <a:schemeClr val="dk1">
                    <a:alpha val="40000"/>
                  </a:schemeClr>
                </a:outerShdw>
              </a:effectLst>
            </a:endParaRPr>
          </a:p>
        </p:txBody>
      </p:sp>
      <p:sp>
        <p:nvSpPr>
          <p:cNvPr id="42" name="Metin kutusu 41">
            <a:extLst>
              <a:ext uri="{FF2B5EF4-FFF2-40B4-BE49-F238E27FC236}">
                <a16:creationId xmlns:a16="http://schemas.microsoft.com/office/drawing/2014/main" id="{F2A0E613-F704-9D57-2EF6-117290002807}"/>
              </a:ext>
            </a:extLst>
          </p:cNvPr>
          <p:cNvSpPr txBox="1"/>
          <p:nvPr/>
        </p:nvSpPr>
        <p:spPr>
          <a:xfrm>
            <a:off x="5227321" y="2451347"/>
            <a:ext cx="6094476" cy="369332"/>
          </a:xfrm>
          <a:prstGeom prst="rect">
            <a:avLst/>
          </a:prstGeom>
          <a:noFill/>
        </p:spPr>
        <p:txBody>
          <a:bodyPr wrap="square">
            <a:spAutoFit/>
          </a:bodyPr>
          <a:lstStyle/>
          <a:p>
            <a:r>
              <a:rPr lang="tr-TR" sz="1800" dirty="0">
                <a:solidFill>
                  <a:schemeClr val="bg1"/>
                </a:solidFill>
                <a:effectLst/>
                <a:latin typeface="Times New Roman" panose="02020603050405020304" pitchFamily="18" charset="0"/>
                <a:ea typeface="Times New Roman" panose="02020603050405020304" pitchFamily="18" charset="0"/>
              </a:rPr>
              <a:t>218.2</a:t>
            </a:r>
            <a:endParaRPr lang="tr-TR" dirty="0">
              <a:ln w="0"/>
              <a:solidFill>
                <a:schemeClr val="bg1"/>
              </a:solidFill>
              <a:effectLst>
                <a:outerShdw blurRad="38100" dist="19050" dir="2700000" algn="tl" rotWithShape="0">
                  <a:schemeClr val="dk1">
                    <a:alpha val="40000"/>
                  </a:schemeClr>
                </a:outerShdw>
              </a:effectLst>
            </a:endParaRPr>
          </a:p>
        </p:txBody>
      </p:sp>
      <p:sp>
        <p:nvSpPr>
          <p:cNvPr id="44" name="Metin kutusu 43">
            <a:extLst>
              <a:ext uri="{FF2B5EF4-FFF2-40B4-BE49-F238E27FC236}">
                <a16:creationId xmlns:a16="http://schemas.microsoft.com/office/drawing/2014/main" id="{37FACF21-E9A3-A6CB-947F-494E1403D527}"/>
              </a:ext>
            </a:extLst>
          </p:cNvPr>
          <p:cNvSpPr txBox="1"/>
          <p:nvPr/>
        </p:nvSpPr>
        <p:spPr>
          <a:xfrm>
            <a:off x="6593559" y="2090802"/>
            <a:ext cx="6097604" cy="369332"/>
          </a:xfrm>
          <a:prstGeom prst="rect">
            <a:avLst/>
          </a:prstGeom>
          <a:noFill/>
        </p:spPr>
        <p:txBody>
          <a:bodyPr wrap="square">
            <a:spAutoFit/>
          </a:bodyPr>
          <a:lstStyle/>
          <a:p>
            <a:r>
              <a:rPr lang="tr-TR" sz="1800" dirty="0">
                <a:solidFill>
                  <a:schemeClr val="bg1"/>
                </a:solidFill>
                <a:effectLst/>
                <a:latin typeface="Times New Roman" panose="02020603050405020304" pitchFamily="18" charset="0"/>
                <a:ea typeface="Times New Roman" panose="02020603050405020304" pitchFamily="18" charset="0"/>
              </a:rPr>
              <a:t>230.6</a:t>
            </a:r>
            <a:endParaRPr lang="tr-TR" dirty="0">
              <a:ln w="0"/>
              <a:solidFill>
                <a:schemeClr val="bg1"/>
              </a:solidFill>
              <a:effectLst>
                <a:outerShdw blurRad="38100" dist="19050" dir="2700000" algn="tl" rotWithShape="0">
                  <a:schemeClr val="dk1">
                    <a:alpha val="40000"/>
                  </a:schemeClr>
                </a:outerShdw>
              </a:effectLst>
            </a:endParaRPr>
          </a:p>
        </p:txBody>
      </p:sp>
      <p:sp>
        <p:nvSpPr>
          <p:cNvPr id="46" name="Metin kutusu 45">
            <a:extLst>
              <a:ext uri="{FF2B5EF4-FFF2-40B4-BE49-F238E27FC236}">
                <a16:creationId xmlns:a16="http://schemas.microsoft.com/office/drawing/2014/main" id="{6214AA50-801B-1B43-2CFD-2425C54C7719}"/>
              </a:ext>
            </a:extLst>
          </p:cNvPr>
          <p:cNvSpPr txBox="1"/>
          <p:nvPr/>
        </p:nvSpPr>
        <p:spPr>
          <a:xfrm>
            <a:off x="8147867" y="1746517"/>
            <a:ext cx="6347860" cy="369332"/>
          </a:xfrm>
          <a:prstGeom prst="rect">
            <a:avLst/>
          </a:prstGeom>
          <a:noFill/>
        </p:spPr>
        <p:txBody>
          <a:bodyPr wrap="square">
            <a:spAutoFit/>
          </a:bodyPr>
          <a:lstStyle/>
          <a:p>
            <a:r>
              <a:rPr lang="tr-TR" sz="1800" dirty="0">
                <a:solidFill>
                  <a:schemeClr val="bg1"/>
                </a:solidFill>
                <a:effectLst/>
                <a:latin typeface="Times New Roman" panose="02020603050405020304" pitchFamily="18" charset="0"/>
                <a:ea typeface="Times New Roman" panose="02020603050405020304" pitchFamily="18" charset="0"/>
              </a:rPr>
              <a:t>255</a:t>
            </a:r>
            <a:endParaRPr lang="tr-TR" dirty="0">
              <a:solidFill>
                <a:schemeClr val="bg1"/>
              </a:solidFill>
            </a:endParaRPr>
          </a:p>
        </p:txBody>
      </p:sp>
      <p:sp>
        <p:nvSpPr>
          <p:cNvPr id="48" name="Metin kutusu 47">
            <a:extLst>
              <a:ext uri="{FF2B5EF4-FFF2-40B4-BE49-F238E27FC236}">
                <a16:creationId xmlns:a16="http://schemas.microsoft.com/office/drawing/2014/main" id="{85A58DA2-B27A-8335-BAA5-6127EAFFA2DF}"/>
              </a:ext>
            </a:extLst>
          </p:cNvPr>
          <p:cNvSpPr txBox="1"/>
          <p:nvPr/>
        </p:nvSpPr>
        <p:spPr>
          <a:xfrm>
            <a:off x="781051" y="243159"/>
            <a:ext cx="8658731" cy="369332"/>
          </a:xfrm>
          <a:prstGeom prst="rect">
            <a:avLst/>
          </a:prstGeom>
          <a:noFill/>
        </p:spPr>
        <p:txBody>
          <a:bodyPr wrap="square">
            <a:spAutoFit/>
          </a:bodyPr>
          <a:lstStyle/>
          <a:p>
            <a:pPr algn="just" eaLnBrk="1" hangingPunct="1">
              <a:lnSpc>
                <a:spcPct val="100000"/>
              </a:lnSpc>
              <a:spcBef>
                <a:spcPct val="0"/>
              </a:spcBef>
              <a:buFontTx/>
              <a:buNone/>
            </a:pPr>
            <a:r>
              <a:rPr lang="tr-TR" altLang="zh-CN" sz="18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a typeface="微软雅黑" panose="020B0503020204020204" pitchFamily="34" charset="-122"/>
              </a:rPr>
              <a:t>YILLARA MOBİL UYGULAMA KULLANIM ORANI (İNDİRME SAYISI / MİLYAR)</a:t>
            </a:r>
            <a:endParaRPr lang="zh-CN" altLang="en-US" sz="1800" b="1" spc="50" dirty="0">
              <a:ln w="9525" cmpd="sng">
                <a:solidFill>
                  <a:schemeClr val="accent1"/>
                </a:solidFill>
                <a:prstDash val="solid"/>
              </a:ln>
              <a:solidFill>
                <a:srgbClr val="70AD47">
                  <a:tint val="1000"/>
                </a:srgbClr>
              </a:solidFill>
              <a:effectLst>
                <a:glow rad="38100">
                  <a:schemeClr val="accent1">
                    <a:alpha val="40000"/>
                  </a:schemeClr>
                </a:glow>
              </a:effectLst>
              <a:latin typeface="+mn-lt"/>
              <a:ea typeface="微软雅黑" panose="020B0503020204020204" pitchFamily="34" charset="-122"/>
            </a:endParaRPr>
          </a:p>
        </p:txBody>
      </p:sp>
      <p:pic>
        <p:nvPicPr>
          <p:cNvPr id="49" name="图片 20">
            <a:extLst>
              <a:ext uri="{FF2B5EF4-FFF2-40B4-BE49-F238E27FC236}">
                <a16:creationId xmlns:a16="http://schemas.microsoft.com/office/drawing/2014/main" id="{1BCC6BD0-608B-ABA5-F620-42FE228F8A1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867" y="169435"/>
            <a:ext cx="442384" cy="55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5543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fill="hold" nodeType="afterEffect" p14:presetBounceEnd="60000">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14:bounceEnd="60000">
                                          <p:cBhvr additive="base">
                                            <p:cTn id="11" dur="1000" fill="hold"/>
                                            <p:tgtEl>
                                              <p:spTgt spid="29"/>
                                            </p:tgtEl>
                                            <p:attrNameLst>
                                              <p:attrName>ppt_x</p:attrName>
                                            </p:attrNameLst>
                                          </p:cBhvr>
                                          <p:tavLst>
                                            <p:tav tm="0">
                                              <p:val>
                                                <p:strVal val="#ppt_x"/>
                                              </p:val>
                                            </p:tav>
                                            <p:tav tm="100000">
                                              <p:val>
                                                <p:strVal val="#ppt_x"/>
                                              </p:val>
                                            </p:tav>
                                          </p:tavLst>
                                        </p:anim>
                                        <p:anim calcmode="lin" valueType="num" p14:bounceEnd="60000">
                                          <p:cBhvr additive="base">
                                            <p:cTn id="12" dur="10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14:presetBounceEnd="60000">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14:bounceEnd="60000">
                                          <p:cBhvr additive="base">
                                            <p:cTn id="15" dur="1000" fill="hold"/>
                                            <p:tgtEl>
                                              <p:spTgt spid="32"/>
                                            </p:tgtEl>
                                            <p:attrNameLst>
                                              <p:attrName>ppt_x</p:attrName>
                                            </p:attrNameLst>
                                          </p:cBhvr>
                                          <p:tavLst>
                                            <p:tav tm="0">
                                              <p:val>
                                                <p:strVal val="#ppt_x"/>
                                              </p:val>
                                            </p:tav>
                                            <p:tav tm="100000">
                                              <p:val>
                                                <p:strVal val="#ppt_x"/>
                                              </p:val>
                                            </p:tav>
                                          </p:tavLst>
                                        </p:anim>
                                        <p:anim calcmode="lin" valueType="num" p14:bounceEnd="60000">
                                          <p:cBhvr additive="base">
                                            <p:cTn id="16" dur="10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14:presetBounceEnd="60000">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14:bounceEnd="60000">
                                          <p:cBhvr additive="base">
                                            <p:cTn id="19" dur="1000" fill="hold"/>
                                            <p:tgtEl>
                                              <p:spTgt spid="35"/>
                                            </p:tgtEl>
                                            <p:attrNameLst>
                                              <p:attrName>ppt_x</p:attrName>
                                            </p:attrNameLst>
                                          </p:cBhvr>
                                          <p:tavLst>
                                            <p:tav tm="0">
                                              <p:val>
                                                <p:strVal val="#ppt_x"/>
                                              </p:val>
                                            </p:tav>
                                            <p:tav tm="100000">
                                              <p:val>
                                                <p:strVal val="#ppt_x"/>
                                              </p:val>
                                            </p:tav>
                                          </p:tavLst>
                                        </p:anim>
                                        <p:anim calcmode="lin" valueType="num" p14:bounceEnd="60000">
                                          <p:cBhvr additive="base">
                                            <p:cTn id="20" dur="1000" fill="hold"/>
                                            <p:tgtEl>
                                              <p:spTgt spid="3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14:presetBounceEnd="60000">
                                      <p:stCondLst>
                                        <p:cond delay="750"/>
                                      </p:stCondLst>
                                      <p:childTnLst>
                                        <p:set>
                                          <p:cBhvr>
                                            <p:cTn id="22" dur="1" fill="hold">
                                              <p:stCondLst>
                                                <p:cond delay="0"/>
                                              </p:stCondLst>
                                            </p:cTn>
                                            <p:tgtEl>
                                              <p:spTgt spid="38"/>
                                            </p:tgtEl>
                                            <p:attrNameLst>
                                              <p:attrName>style.visibility</p:attrName>
                                            </p:attrNameLst>
                                          </p:cBhvr>
                                          <p:to>
                                            <p:strVal val="visible"/>
                                          </p:to>
                                        </p:set>
                                        <p:anim calcmode="lin" valueType="num" p14:bounceEnd="60000">
                                          <p:cBhvr additive="base">
                                            <p:cTn id="23" dur="1000" fill="hold"/>
                                            <p:tgtEl>
                                              <p:spTgt spid="38"/>
                                            </p:tgtEl>
                                            <p:attrNameLst>
                                              <p:attrName>ppt_x</p:attrName>
                                            </p:attrNameLst>
                                          </p:cBhvr>
                                          <p:tavLst>
                                            <p:tav tm="0">
                                              <p:val>
                                                <p:strVal val="#ppt_x"/>
                                              </p:val>
                                            </p:tav>
                                            <p:tav tm="100000">
                                              <p:val>
                                                <p:strVal val="#ppt_x"/>
                                              </p:val>
                                            </p:tav>
                                          </p:tavLst>
                                        </p:anim>
                                        <p:anim calcmode="lin" valueType="num" p14:bounceEnd="60000">
                                          <p:cBhvr additive="base">
                                            <p:cTn id="24"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outVertical)">
                                          <p:cBhvr>
                                            <p:cTn id="7" dur="500"/>
                                            <p:tgtEl>
                                              <p:spTgt spid="16"/>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ppt_x"/>
                                              </p:val>
                                            </p:tav>
                                            <p:tav tm="100000">
                                              <p:val>
                                                <p:strVal val="#ppt_x"/>
                                              </p:val>
                                            </p:tav>
                                          </p:tavLst>
                                        </p:anim>
                                        <p:anim calcmode="lin" valueType="num">
                                          <p:cBhvr additive="base">
                                            <p:cTn id="12" dur="10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25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1000" fill="hold"/>
                                            <p:tgtEl>
                                              <p:spTgt spid="32"/>
                                            </p:tgtEl>
                                            <p:attrNameLst>
                                              <p:attrName>ppt_x</p:attrName>
                                            </p:attrNameLst>
                                          </p:cBhvr>
                                          <p:tavLst>
                                            <p:tav tm="0">
                                              <p:val>
                                                <p:strVal val="#ppt_x"/>
                                              </p:val>
                                            </p:tav>
                                            <p:tav tm="100000">
                                              <p:val>
                                                <p:strVal val="#ppt_x"/>
                                              </p:val>
                                            </p:tav>
                                          </p:tavLst>
                                        </p:anim>
                                        <p:anim calcmode="lin" valueType="num">
                                          <p:cBhvr additive="base">
                                            <p:cTn id="16" dur="1000" fill="hold"/>
                                            <p:tgtEl>
                                              <p:spTgt spid="3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1000" fill="hold"/>
                                            <p:tgtEl>
                                              <p:spTgt spid="35"/>
                                            </p:tgtEl>
                                            <p:attrNameLst>
                                              <p:attrName>ppt_x</p:attrName>
                                            </p:attrNameLst>
                                          </p:cBhvr>
                                          <p:tavLst>
                                            <p:tav tm="0">
                                              <p:val>
                                                <p:strVal val="#ppt_x"/>
                                              </p:val>
                                            </p:tav>
                                            <p:tav tm="100000">
                                              <p:val>
                                                <p:strVal val="#ppt_x"/>
                                              </p:val>
                                            </p:tav>
                                          </p:tavLst>
                                        </p:anim>
                                        <p:anim calcmode="lin" valueType="num">
                                          <p:cBhvr additive="base">
                                            <p:cTn id="20" dur="1000" fill="hold"/>
                                            <p:tgtEl>
                                              <p:spTgt spid="35"/>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75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1000" fill="hold"/>
                                            <p:tgtEl>
                                              <p:spTgt spid="38"/>
                                            </p:tgtEl>
                                            <p:attrNameLst>
                                              <p:attrName>ppt_x</p:attrName>
                                            </p:attrNameLst>
                                          </p:cBhvr>
                                          <p:tavLst>
                                            <p:tav tm="0">
                                              <p:val>
                                                <p:strVal val="#ppt_x"/>
                                              </p:val>
                                            </p:tav>
                                            <p:tav tm="100000">
                                              <p:val>
                                                <p:strVal val="#ppt_x"/>
                                              </p:val>
                                            </p:tav>
                                          </p:tavLst>
                                        </p:anim>
                                        <p:anim calcmode="lin" valueType="num">
                                          <p:cBhvr additive="base">
                                            <p:cTn id="24" dur="10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metin, ekran görüntüsü, multimedya, küçük alet içeren bir resim&#10;&#10;Açıklama otomatik olarak oluşturuldu">
            <a:extLst>
              <a:ext uri="{FF2B5EF4-FFF2-40B4-BE49-F238E27FC236}">
                <a16:creationId xmlns:a16="http://schemas.microsoft.com/office/drawing/2014/main" id="{890AC682-8883-BA2A-63F3-F98878CEAA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9869" y="550504"/>
            <a:ext cx="2485143" cy="5217305"/>
          </a:xfrm>
          <a:prstGeom prst="rect">
            <a:avLst/>
          </a:prstGeom>
        </p:spPr>
      </p:pic>
      <p:pic>
        <p:nvPicPr>
          <p:cNvPr id="2" name="Resim 1" descr="ekran görüntüsü, mobil telefon, küçük alet, metin içeren bir resim&#10;&#10;Açıklama otomatik olarak oluşturuldu">
            <a:extLst>
              <a:ext uri="{FF2B5EF4-FFF2-40B4-BE49-F238E27FC236}">
                <a16:creationId xmlns:a16="http://schemas.microsoft.com/office/drawing/2014/main" id="{602FFE80-A9B6-9916-3642-B8FEC8ED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759" y="550506"/>
            <a:ext cx="2601741" cy="5141460"/>
          </a:xfrm>
          <a:prstGeom prst="rect">
            <a:avLst/>
          </a:prstGeom>
        </p:spPr>
      </p:pic>
      <p:pic>
        <p:nvPicPr>
          <p:cNvPr id="3" name="Resim 2" descr="metin, ekran görüntüsü, multimedya, küçük alet içeren bir resim&#10;&#10;Açıklama otomatik olarak oluşturuldu">
            <a:extLst>
              <a:ext uri="{FF2B5EF4-FFF2-40B4-BE49-F238E27FC236}">
                <a16:creationId xmlns:a16="http://schemas.microsoft.com/office/drawing/2014/main" id="{6F03AFC8-2810-5CB8-8A75-559FEBDDD1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4381" y="303988"/>
            <a:ext cx="2664413" cy="5710335"/>
          </a:xfrm>
          <a:prstGeom prst="rect">
            <a:avLst/>
          </a:prstGeom>
        </p:spPr>
      </p:pic>
    </p:spTree>
    <p:extLst>
      <p:ext uri="{BB962C8B-B14F-4D97-AF65-F5344CB8AC3E}">
        <p14:creationId xmlns:p14="http://schemas.microsoft.com/office/powerpoint/2010/main" val="3124626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863601"/>
            <a:ext cx="12192000" cy="5215465"/>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lIns="121884" tIns="60941" rIns="121884" bIns="60941" rtlCol="0" anchor="ctr"/>
          <a:lstStyle/>
          <a:p>
            <a:pPr algn="ctr"/>
            <a:endParaRPr lang="zh-CN" altLang="en-US" sz="2400"/>
          </a:p>
        </p:txBody>
      </p:sp>
      <p:grpSp>
        <p:nvGrpSpPr>
          <p:cNvPr id="33" name="组合 32"/>
          <p:cNvGrpSpPr/>
          <p:nvPr/>
        </p:nvGrpSpPr>
        <p:grpSpPr>
          <a:xfrm>
            <a:off x="4786149" y="1555423"/>
            <a:ext cx="3326572" cy="3436804"/>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i="1">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i="1"/>
            </a:p>
          </p:txBody>
        </p:sp>
      </p:grpSp>
      <p:sp>
        <p:nvSpPr>
          <p:cNvPr id="40" name="椭圆 39"/>
          <p:cNvSpPr/>
          <p:nvPr/>
        </p:nvSpPr>
        <p:spPr>
          <a:xfrm>
            <a:off x="4013789" y="5335267"/>
            <a:ext cx="903568" cy="903568"/>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椭圆 40"/>
          <p:cNvSpPr/>
          <p:nvPr/>
        </p:nvSpPr>
        <p:spPr>
          <a:xfrm>
            <a:off x="5184058" y="1623906"/>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42" name="组合 41"/>
          <p:cNvGrpSpPr/>
          <p:nvPr/>
        </p:nvGrpSpPr>
        <p:grpSpPr>
          <a:xfrm>
            <a:off x="9146107" y="4502822"/>
            <a:ext cx="401413" cy="401413"/>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5" name="组合 64"/>
          <p:cNvGrpSpPr/>
          <p:nvPr/>
        </p:nvGrpSpPr>
        <p:grpSpPr>
          <a:xfrm>
            <a:off x="9771810" y="2701635"/>
            <a:ext cx="831871" cy="831871"/>
            <a:chOff x="304800" y="673100"/>
            <a:chExt cx="4000500" cy="4000500"/>
          </a:xfrm>
          <a:effectLst>
            <a:outerShdw blurRad="317500" dist="1905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68" name="椭圆 6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9" name="组合 68"/>
          <p:cNvGrpSpPr/>
          <p:nvPr/>
        </p:nvGrpSpPr>
        <p:grpSpPr>
          <a:xfrm>
            <a:off x="6226779" y="5433483"/>
            <a:ext cx="293036" cy="293036"/>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72" name="组合 71"/>
          <p:cNvGrpSpPr/>
          <p:nvPr/>
        </p:nvGrpSpPr>
        <p:grpSpPr>
          <a:xfrm>
            <a:off x="576293" y="5798678"/>
            <a:ext cx="383892" cy="383892"/>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75" name="椭圆 74"/>
          <p:cNvSpPr/>
          <p:nvPr/>
        </p:nvSpPr>
        <p:spPr>
          <a:xfrm>
            <a:off x="8698574" y="2353422"/>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6" name="椭圆 75"/>
          <p:cNvSpPr/>
          <p:nvPr/>
        </p:nvSpPr>
        <p:spPr>
          <a:xfrm>
            <a:off x="6065732" y="6014569"/>
            <a:ext cx="183185" cy="183185"/>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77" name="组合 76"/>
          <p:cNvGrpSpPr/>
          <p:nvPr/>
        </p:nvGrpSpPr>
        <p:grpSpPr>
          <a:xfrm>
            <a:off x="7410729" y="5111625"/>
            <a:ext cx="1099479" cy="109947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81" name="TextBox 80"/>
          <p:cNvSpPr txBox="1"/>
          <p:nvPr/>
        </p:nvSpPr>
        <p:spPr>
          <a:xfrm>
            <a:off x="4720468" y="2300016"/>
            <a:ext cx="3367729" cy="1692964"/>
          </a:xfrm>
          <a:prstGeom prst="rect">
            <a:avLst/>
          </a:prstGeom>
          <a:noFill/>
          <a:effectLst/>
        </p:spPr>
        <p:txBody>
          <a:bodyPr wrap="square" rtlCol="0">
            <a:spAutoFit/>
          </a:bodyPr>
          <a:lstStyle/>
          <a:p>
            <a:pPr algn="ctr"/>
            <a:r>
              <a:rPr lang="tr-TR" altLang="zh-CN" sz="3467" b="1">
                <a:ln w="9525">
                  <a:solidFill>
                    <a:schemeClr val="bg1"/>
                  </a:solidFill>
                  <a:prstDash val="solid"/>
                </a:ln>
                <a:effectLst>
                  <a:outerShdw blurRad="12700" dist="38100" dir="2700000" algn="tl" rotWithShape="0">
                    <a:schemeClr val="bg1">
                      <a:lumMod val="50000"/>
                    </a:schemeClr>
                  </a:outerShdw>
                </a:effectLst>
                <a:ea typeface="造字工房俊雅锐宋体验版常规体" pitchFamily="50" charset="-122"/>
              </a:rPr>
              <a:t> DİNLEDİĞİNİZ          </a:t>
            </a:r>
            <a:r>
              <a:rPr lang="tr-TR" altLang="zh-CN" sz="3467" b="1" dirty="0">
                <a:ln w="9525">
                  <a:solidFill>
                    <a:schemeClr val="bg1"/>
                  </a:solidFill>
                  <a:prstDash val="solid"/>
                </a:ln>
                <a:effectLst>
                  <a:outerShdw blurRad="12700" dist="38100" dir="2700000" algn="tl" rotWithShape="0">
                    <a:schemeClr val="bg1">
                      <a:lumMod val="50000"/>
                    </a:schemeClr>
                  </a:outerShdw>
                </a:effectLst>
                <a:ea typeface="造字工房俊雅锐宋体验版常规体" pitchFamily="50" charset="-122"/>
              </a:rPr>
              <a:t>İÇİN</a:t>
            </a:r>
          </a:p>
          <a:p>
            <a:r>
              <a:rPr lang="tr-TR" altLang="zh-CN" sz="3467" b="1" dirty="0">
                <a:ln w="9525">
                  <a:solidFill>
                    <a:schemeClr val="bg1"/>
                  </a:solidFill>
                  <a:prstDash val="solid"/>
                </a:ln>
                <a:effectLst>
                  <a:outerShdw blurRad="12700" dist="38100" dir="2700000" algn="tl" rotWithShape="0">
                    <a:schemeClr val="bg1">
                      <a:lumMod val="50000"/>
                    </a:schemeClr>
                  </a:outerShdw>
                </a:effectLst>
                <a:ea typeface="造字工房俊雅锐宋体验版常规体" pitchFamily="50" charset="-122"/>
              </a:rPr>
              <a:t> TEŞEKKÜRLER…</a:t>
            </a:r>
            <a:endParaRPr lang="zh-CN" altLang="en-US" sz="3467" b="1" dirty="0">
              <a:ln w="9525">
                <a:solidFill>
                  <a:schemeClr val="bg1"/>
                </a:solidFill>
                <a:prstDash val="solid"/>
              </a:ln>
              <a:effectLst>
                <a:outerShdw blurRad="12700" dist="38100" dir="2700000" algn="tl" rotWithShape="0">
                  <a:schemeClr val="bg1">
                    <a:lumMod val="50000"/>
                  </a:schemeClr>
                </a:outerShdw>
              </a:effectLst>
              <a:ea typeface="造字工房俊雅锐宋体验版常规体" pitchFamily="50" charset="-122"/>
            </a:endParaRPr>
          </a:p>
        </p:txBody>
      </p:sp>
      <p:sp>
        <p:nvSpPr>
          <p:cNvPr id="27" name="TextBox 26"/>
          <p:cNvSpPr txBox="1"/>
          <p:nvPr/>
        </p:nvSpPr>
        <p:spPr>
          <a:xfrm>
            <a:off x="14146653" y="8510119"/>
            <a:ext cx="1107996" cy="461665"/>
          </a:xfrm>
          <a:prstGeom prst="rect">
            <a:avLst/>
          </a:prstGeom>
          <a:noFill/>
        </p:spPr>
        <p:txBody>
          <a:bodyPr wrap="none" rtlCol="0">
            <a:spAutoFit/>
          </a:bodyPr>
          <a:lstStyle/>
          <a:p>
            <a:r>
              <a:rPr lang="zh-CN" altLang="en-US" sz="2400" dirty="0"/>
              <a:t>延时符</a:t>
            </a:r>
          </a:p>
        </p:txBody>
      </p:sp>
      <p:grpSp>
        <p:nvGrpSpPr>
          <p:cNvPr id="29" name="组合 28"/>
          <p:cNvGrpSpPr/>
          <p:nvPr/>
        </p:nvGrpSpPr>
        <p:grpSpPr>
          <a:xfrm>
            <a:off x="2621707" y="3067580"/>
            <a:ext cx="401413" cy="401413"/>
            <a:chOff x="304800" y="673100"/>
            <a:chExt cx="4000500" cy="4000500"/>
          </a:xfrm>
          <a:effectLst>
            <a:outerShdw blurRad="381000" dist="152400" dir="8100000" algn="tr" rotWithShape="0">
              <a:prstClr val="black">
                <a:alpha val="70000"/>
              </a:prstClr>
            </a:outerShdw>
          </a:effectLst>
        </p:grpSpPr>
        <p:sp>
          <p:nvSpPr>
            <p:cNvPr id="30" name="同心圆 2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1" name="椭圆 3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32" name="组合 31"/>
          <p:cNvGrpSpPr/>
          <p:nvPr/>
        </p:nvGrpSpPr>
        <p:grpSpPr>
          <a:xfrm>
            <a:off x="3247410" y="1266394"/>
            <a:ext cx="831871" cy="831871"/>
            <a:chOff x="304800" y="673100"/>
            <a:chExt cx="4000500" cy="4000500"/>
          </a:xfrm>
          <a:effectLst>
            <a:outerShdw blurRad="317500" dist="1905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5" name="椭圆 3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36" name="椭圆 35"/>
          <p:cNvSpPr/>
          <p:nvPr/>
        </p:nvSpPr>
        <p:spPr>
          <a:xfrm>
            <a:off x="2174174" y="918181"/>
            <a:ext cx="366369" cy="36636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7" name="组合 36"/>
          <p:cNvGrpSpPr/>
          <p:nvPr/>
        </p:nvGrpSpPr>
        <p:grpSpPr>
          <a:xfrm>
            <a:off x="886329" y="3676383"/>
            <a:ext cx="1099479" cy="1099479"/>
            <a:chOff x="304800" y="673100"/>
            <a:chExt cx="4000500" cy="4000500"/>
          </a:xfrm>
          <a:effectLst>
            <a:outerShdw blurRad="317500" dist="190500" dir="8100000" algn="tr" rotWithShape="0">
              <a:prstClr val="black">
                <a:alpha val="50000"/>
              </a:prstClr>
            </a:outerShdw>
          </a:effectLst>
        </p:grpSpPr>
        <p:sp>
          <p:nvSpPr>
            <p:cNvPr id="44" name="同心圆 4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45" name="椭圆 4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46" name="Rectangle 4"/>
          <p:cNvSpPr txBox="1">
            <a:spLocks noChangeArrowheads="1"/>
          </p:cNvSpPr>
          <p:nvPr/>
        </p:nvSpPr>
        <p:spPr bwMode="auto">
          <a:xfrm>
            <a:off x="-7598" y="7101408"/>
            <a:ext cx="12199599" cy="361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44" tIns="34272" rIns="68544" bIns="34272"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sz="2667" dirty="0">
              <a:solidFill>
                <a:srgbClr val="FF0000"/>
              </a:solidFill>
              <a:latin typeface="微软雅黑" panose="020B0503020204020204" pitchFamily="34" charset="-122"/>
              <a:ea typeface="微软雅黑" panose="020B0503020204020204" pitchFamily="34" charset="-122"/>
            </a:endParaRPr>
          </a:p>
        </p:txBody>
      </p:sp>
      <p:pic>
        <p:nvPicPr>
          <p:cNvPr id="2" name="Resim 1" descr="siyah, karanlık içeren bir resim&#10;&#10;Açıklama otomatik olarak oluşturuldu">
            <a:extLst>
              <a:ext uri="{FF2B5EF4-FFF2-40B4-BE49-F238E27FC236}">
                <a16:creationId xmlns:a16="http://schemas.microsoft.com/office/drawing/2014/main" id="{7A6F6D1B-E032-F7EF-6C72-DD4835E3B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940" y="3887155"/>
            <a:ext cx="790255" cy="677934"/>
          </a:xfrm>
          <a:prstGeom prst="rect">
            <a:avLst/>
          </a:prstGeom>
        </p:spPr>
      </p:pic>
    </p:spTree>
    <p:custDataLst>
      <p:tags r:id="rId1"/>
    </p:custDataLst>
    <p:extLst>
      <p:ext uri="{BB962C8B-B14F-4D97-AF65-F5344CB8AC3E}">
        <p14:creationId xmlns:p14="http://schemas.microsoft.com/office/powerpoint/2010/main" val="215816028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2400"/>
                                        <p:tgtEl>
                                          <p:spTgt spid="28"/>
                                        </p:tgtEl>
                                        <p:attrNameLst>
                                          <p:attrName>ppt_x</p:attrName>
                                        </p:attrNameLst>
                                      </p:cBhvr>
                                      <p:tavLst>
                                        <p:tav tm="0">
                                          <p:val>
                                            <p:strVal val="#ppt_x-#ppt_w*1.125000"/>
                                          </p:val>
                                        </p:tav>
                                        <p:tav tm="100000">
                                          <p:val>
                                            <p:strVal val="#ppt_x"/>
                                          </p:val>
                                        </p:tav>
                                      </p:tavLst>
                                    </p:anim>
                                    <p:animEffect transition="in" filter="wipe(right)">
                                      <p:cBhvr>
                                        <p:cTn id="8" dur="2400"/>
                                        <p:tgtEl>
                                          <p:spTgt spid="28"/>
                                        </p:tgtEl>
                                      </p:cBhvr>
                                    </p:animEffect>
                                  </p:childTnLst>
                                </p:cTn>
                              </p:par>
                            </p:childTnLst>
                          </p:cTn>
                        </p:par>
                        <p:par>
                          <p:cTn id="9" fill="hold">
                            <p:stCondLst>
                              <p:cond delay="2400"/>
                            </p:stCondLst>
                            <p:childTnLst>
                              <p:par>
                                <p:cTn id="10" presetID="1" presetClass="entr" presetSubtype="0" fill="hold" nodeType="afterEffect">
                                  <p:stCondLst>
                                    <p:cond delay="400"/>
                                  </p:stCondLst>
                                  <p:childTnLst>
                                    <p:set>
                                      <p:cBhvr>
                                        <p:cTn id="11" dur="1" fill="hold">
                                          <p:stCondLst>
                                            <p:cond delay="0"/>
                                          </p:stCondLst>
                                        </p:cTn>
                                        <p:tgtEl>
                                          <p:spTgt spid="33"/>
                                        </p:tgtEl>
                                        <p:attrNameLst>
                                          <p:attrName>style.visibility</p:attrName>
                                        </p:attrNameLst>
                                      </p:cBhvr>
                                      <p:to>
                                        <p:strVal val="visible"/>
                                      </p:to>
                                    </p:set>
                                  </p:childTnLst>
                                </p:cTn>
                              </p:par>
                              <p:par>
                                <p:cTn id="12" presetID="53" presetClass="entr" presetSubtype="16" fill="hold" nodeType="withEffect">
                                  <p:stCondLst>
                                    <p:cond delay="400"/>
                                  </p:stCondLst>
                                  <p:childTnLst>
                                    <p:set>
                                      <p:cBhvr>
                                        <p:cTn id="13" dur="1" fill="hold">
                                          <p:stCondLst>
                                            <p:cond delay="0"/>
                                          </p:stCondLst>
                                        </p:cTn>
                                        <p:tgtEl>
                                          <p:spTgt spid="33"/>
                                        </p:tgtEl>
                                        <p:attrNameLst>
                                          <p:attrName>style.visibility</p:attrName>
                                        </p:attrNameLst>
                                      </p:cBhvr>
                                      <p:to>
                                        <p:strVal val="visible"/>
                                      </p:to>
                                    </p:set>
                                    <p:anim calcmode="lin" valueType="num">
                                      <p:cBhvr>
                                        <p:cTn id="14" dur="1000" fill="hold"/>
                                        <p:tgtEl>
                                          <p:spTgt spid="33"/>
                                        </p:tgtEl>
                                        <p:attrNameLst>
                                          <p:attrName>ppt_w</p:attrName>
                                        </p:attrNameLst>
                                      </p:cBhvr>
                                      <p:tavLst>
                                        <p:tav tm="0">
                                          <p:val>
                                            <p:fltVal val="0"/>
                                          </p:val>
                                        </p:tav>
                                        <p:tav tm="100000">
                                          <p:val>
                                            <p:strVal val="#ppt_w"/>
                                          </p:val>
                                        </p:tav>
                                      </p:tavLst>
                                    </p:anim>
                                    <p:anim calcmode="lin" valueType="num">
                                      <p:cBhvr>
                                        <p:cTn id="15" dur="1000" fill="hold"/>
                                        <p:tgtEl>
                                          <p:spTgt spid="33"/>
                                        </p:tgtEl>
                                        <p:attrNameLst>
                                          <p:attrName>ppt_h</p:attrName>
                                        </p:attrNameLst>
                                      </p:cBhvr>
                                      <p:tavLst>
                                        <p:tav tm="0">
                                          <p:val>
                                            <p:fltVal val="0"/>
                                          </p:val>
                                        </p:tav>
                                        <p:tav tm="100000">
                                          <p:val>
                                            <p:strVal val="#ppt_h"/>
                                          </p:val>
                                        </p:tav>
                                      </p:tavLst>
                                    </p:anim>
                                    <p:animEffect transition="in" filter="fade">
                                      <p:cBhvr>
                                        <p:cTn id="16" dur="1000"/>
                                        <p:tgtEl>
                                          <p:spTgt spid="33"/>
                                        </p:tgtEl>
                                      </p:cBhvr>
                                    </p:animEffect>
                                  </p:childTnLst>
                                </p:cTn>
                              </p:par>
                              <p:par>
                                <p:cTn id="17" presetID="64" presetClass="path" presetSubtype="0" fill="hold" nodeType="withEffect">
                                  <p:stCondLst>
                                    <p:cond delay="400"/>
                                  </p:stCondLst>
                                  <p:childTnLst>
                                    <p:animMotion origin="layout" path="M -4.72222E-6 -4.68026E-6 L 0.38872 0.84338 " pathEditMode="relative" rAng="0" ptsTypes="AA">
                                      <p:cBhvr>
                                        <p:cTn id="18" dur="1000" spd="-100000" fill="hold"/>
                                        <p:tgtEl>
                                          <p:spTgt spid="33"/>
                                        </p:tgtEl>
                                        <p:attrNameLst>
                                          <p:attrName>ppt_x</p:attrName>
                                          <p:attrName>ppt_y</p:attrName>
                                        </p:attrNameLst>
                                      </p:cBhvr>
                                      <p:rCtr x="19427" y="42169"/>
                                    </p:animMotion>
                                  </p:childTnLst>
                                </p:cTn>
                              </p:par>
                            </p:childTnLst>
                          </p:cTn>
                        </p:par>
                        <p:par>
                          <p:cTn id="19" fill="hold">
                            <p:stCondLst>
                              <p:cond delay="3800"/>
                            </p:stCondLst>
                            <p:childTnLst>
                              <p:par>
                                <p:cTn id="20" presetID="10" presetClass="entr" presetSubtype="0" fill="hold" grpId="0" nodeType="afterEffect">
                                  <p:stCondLst>
                                    <p:cond delay="0"/>
                                  </p:stCondLst>
                                  <p:iterate type="lt">
                                    <p:tmPct val="0"/>
                                  </p:iterate>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par>
                          <p:cTn id="23" fill="hold">
                            <p:stCondLst>
                              <p:cond delay="4300"/>
                            </p:stCondLst>
                            <p:childTnLst>
                              <p:par>
                                <p:cTn id="24" presetID="34" presetClass="emph" presetSubtype="0" fill="hold" grpId="1" nodeType="afterEffect">
                                  <p:stCondLst>
                                    <p:cond delay="0"/>
                                  </p:stCondLst>
                                  <p:iterate type="lt">
                                    <p:tmPct val="10000"/>
                                  </p:iterate>
                                  <p:childTnLst>
                                    <p:animMotion origin="layout" path="M 0.0 0.0 L 0.0 -0.07213" pathEditMode="relative" ptsTypes="">
                                      <p:cBhvr>
                                        <p:cTn id="25" dur="250" accel="50000" decel="50000" autoRev="1" fill="hold">
                                          <p:stCondLst>
                                            <p:cond delay="0"/>
                                          </p:stCondLst>
                                        </p:cTn>
                                        <p:tgtEl>
                                          <p:spTgt spid="81"/>
                                        </p:tgtEl>
                                        <p:attrNameLst>
                                          <p:attrName>ppt_x</p:attrName>
                                          <p:attrName>ppt_y</p:attrName>
                                        </p:attrNameLst>
                                      </p:cBhvr>
                                    </p:animMotion>
                                    <p:animRot by="1500000">
                                      <p:cBhvr>
                                        <p:cTn id="26" dur="125" fill="hold">
                                          <p:stCondLst>
                                            <p:cond delay="0"/>
                                          </p:stCondLst>
                                        </p:cTn>
                                        <p:tgtEl>
                                          <p:spTgt spid="81"/>
                                        </p:tgtEl>
                                        <p:attrNameLst>
                                          <p:attrName>r</p:attrName>
                                        </p:attrNameLst>
                                      </p:cBhvr>
                                    </p:animRot>
                                    <p:animRot by="-1500000">
                                      <p:cBhvr>
                                        <p:cTn id="27" dur="125" fill="hold">
                                          <p:stCondLst>
                                            <p:cond delay="125"/>
                                          </p:stCondLst>
                                        </p:cTn>
                                        <p:tgtEl>
                                          <p:spTgt spid="81"/>
                                        </p:tgtEl>
                                        <p:attrNameLst>
                                          <p:attrName>r</p:attrName>
                                        </p:attrNameLst>
                                      </p:cBhvr>
                                    </p:animRot>
                                    <p:animRot by="-1500000">
                                      <p:cBhvr>
                                        <p:cTn id="28" dur="125" fill="hold">
                                          <p:stCondLst>
                                            <p:cond delay="250"/>
                                          </p:stCondLst>
                                        </p:cTn>
                                        <p:tgtEl>
                                          <p:spTgt spid="81"/>
                                        </p:tgtEl>
                                        <p:attrNameLst>
                                          <p:attrName>r</p:attrName>
                                        </p:attrNameLst>
                                      </p:cBhvr>
                                    </p:animRot>
                                    <p:animRot by="1500000">
                                      <p:cBhvr>
                                        <p:cTn id="29" dur="125" fill="hold">
                                          <p:stCondLst>
                                            <p:cond delay="375"/>
                                          </p:stCondLst>
                                        </p:cTn>
                                        <p:tgtEl>
                                          <p:spTgt spid="81"/>
                                        </p:tgtEl>
                                        <p:attrNameLst>
                                          <p:attrName>r</p:attrName>
                                        </p:attrNameLst>
                                      </p:cBhvr>
                                    </p:animRot>
                                  </p:childTnLst>
                                </p:cTn>
                              </p:par>
                              <p:par>
                                <p:cTn id="30" presetID="1" presetClass="entr" presetSubtype="0" fill="hold" grpId="0" nodeType="withEffect">
                                  <p:stCondLst>
                                    <p:cond delay="300"/>
                                  </p:stCondLst>
                                  <p:childTnLst>
                                    <p:set>
                                      <p:cBhvr>
                                        <p:cTn id="31" dur="1" fill="hold">
                                          <p:stCondLst>
                                            <p:cond delay="0"/>
                                          </p:stCondLst>
                                        </p:cTn>
                                        <p:tgtEl>
                                          <p:spTgt spid="41"/>
                                        </p:tgtEl>
                                        <p:attrNameLst>
                                          <p:attrName>style.visibility</p:attrName>
                                        </p:attrNameLst>
                                      </p:cBhvr>
                                      <p:to>
                                        <p:strVal val="visible"/>
                                      </p:to>
                                    </p:set>
                                  </p:childTnLst>
                                </p:cTn>
                              </p:par>
                              <p:par>
                                <p:cTn id="32" presetID="53" presetClass="entr" presetSubtype="16" fill="hold" grpId="1" nodeType="withEffect">
                                  <p:stCondLst>
                                    <p:cond delay="300"/>
                                  </p:stCondLst>
                                  <p:childTnLst>
                                    <p:set>
                                      <p:cBhvr>
                                        <p:cTn id="33" dur="1" fill="hold">
                                          <p:stCondLst>
                                            <p:cond delay="0"/>
                                          </p:stCondLst>
                                        </p:cTn>
                                        <p:tgtEl>
                                          <p:spTgt spid="41"/>
                                        </p:tgtEl>
                                        <p:attrNameLst>
                                          <p:attrName>style.visibility</p:attrName>
                                        </p:attrNameLst>
                                      </p:cBhvr>
                                      <p:to>
                                        <p:strVal val="visible"/>
                                      </p:to>
                                    </p:set>
                                    <p:anim calcmode="lin" valueType="num">
                                      <p:cBhvr>
                                        <p:cTn id="34" dur="1000" fill="hold"/>
                                        <p:tgtEl>
                                          <p:spTgt spid="41"/>
                                        </p:tgtEl>
                                        <p:attrNameLst>
                                          <p:attrName>ppt_w</p:attrName>
                                        </p:attrNameLst>
                                      </p:cBhvr>
                                      <p:tavLst>
                                        <p:tav tm="0">
                                          <p:val>
                                            <p:fltVal val="0"/>
                                          </p:val>
                                        </p:tav>
                                        <p:tav tm="100000">
                                          <p:val>
                                            <p:strVal val="#ppt_w"/>
                                          </p:val>
                                        </p:tav>
                                      </p:tavLst>
                                    </p:anim>
                                    <p:anim calcmode="lin" valueType="num">
                                      <p:cBhvr>
                                        <p:cTn id="35" dur="1000" fill="hold"/>
                                        <p:tgtEl>
                                          <p:spTgt spid="41"/>
                                        </p:tgtEl>
                                        <p:attrNameLst>
                                          <p:attrName>ppt_h</p:attrName>
                                        </p:attrNameLst>
                                      </p:cBhvr>
                                      <p:tavLst>
                                        <p:tav tm="0">
                                          <p:val>
                                            <p:fltVal val="0"/>
                                          </p:val>
                                        </p:tav>
                                        <p:tav tm="100000">
                                          <p:val>
                                            <p:strVal val="#ppt_h"/>
                                          </p:val>
                                        </p:tav>
                                      </p:tavLst>
                                    </p:anim>
                                    <p:animEffect transition="in" filter="fade">
                                      <p:cBhvr>
                                        <p:cTn id="36" dur="1000"/>
                                        <p:tgtEl>
                                          <p:spTgt spid="41"/>
                                        </p:tgtEl>
                                      </p:cBhvr>
                                    </p:animEffect>
                                  </p:childTnLst>
                                </p:cTn>
                              </p:par>
                              <p:par>
                                <p:cTn id="37" presetID="64" presetClass="path" presetSubtype="0" fill="hold" grpId="2" nodeType="withEffect">
                                  <p:stCondLst>
                                    <p:cond delay="300"/>
                                  </p:stCondLst>
                                  <p:childTnLst>
                                    <p:animMotion origin="layout" path="M 2.77778E-6 2.422E-6 L 0.39375 -0.33797 " pathEditMode="relative" rAng="0" ptsTypes="AA">
                                      <p:cBhvr>
                                        <p:cTn id="38" dur="1000" spd="-100000" fill="hold"/>
                                        <p:tgtEl>
                                          <p:spTgt spid="41"/>
                                        </p:tgtEl>
                                        <p:attrNameLst>
                                          <p:attrName>ppt_x</p:attrName>
                                          <p:attrName>ppt_y</p:attrName>
                                        </p:attrNameLst>
                                      </p:cBhvr>
                                      <p:rCtr x="19688" y="-16898"/>
                                    </p:animMotion>
                                  </p:childTnLst>
                                </p:cTn>
                              </p:par>
                              <p:par>
                                <p:cTn id="39" presetID="1" presetClass="entr" presetSubtype="0" fill="hold" nodeType="withEffect">
                                  <p:stCondLst>
                                    <p:cond delay="300"/>
                                  </p:stCondLst>
                                  <p:childTnLst>
                                    <p:set>
                                      <p:cBhvr>
                                        <p:cTn id="40" dur="1" fill="hold">
                                          <p:stCondLst>
                                            <p:cond delay="0"/>
                                          </p:stCondLst>
                                        </p:cTn>
                                        <p:tgtEl>
                                          <p:spTgt spid="42"/>
                                        </p:tgtEl>
                                        <p:attrNameLst>
                                          <p:attrName>style.visibility</p:attrName>
                                        </p:attrNameLst>
                                      </p:cBhvr>
                                      <p:to>
                                        <p:strVal val="visible"/>
                                      </p:to>
                                    </p:set>
                                  </p:childTnLst>
                                </p:cTn>
                              </p:par>
                              <p:par>
                                <p:cTn id="41" presetID="53" presetClass="entr" presetSubtype="16" fill="hold" nodeType="withEffect">
                                  <p:stCondLst>
                                    <p:cond delay="300"/>
                                  </p:stCondLst>
                                  <p:childTnLst>
                                    <p:set>
                                      <p:cBhvr>
                                        <p:cTn id="42" dur="1" fill="hold">
                                          <p:stCondLst>
                                            <p:cond delay="0"/>
                                          </p:stCondLst>
                                        </p:cTn>
                                        <p:tgtEl>
                                          <p:spTgt spid="42"/>
                                        </p:tgtEl>
                                        <p:attrNameLst>
                                          <p:attrName>style.visibility</p:attrName>
                                        </p:attrNameLst>
                                      </p:cBhvr>
                                      <p:to>
                                        <p:strVal val="visible"/>
                                      </p:to>
                                    </p:set>
                                    <p:anim calcmode="lin" valueType="num">
                                      <p:cBhvr>
                                        <p:cTn id="43" dur="1000" fill="hold"/>
                                        <p:tgtEl>
                                          <p:spTgt spid="42"/>
                                        </p:tgtEl>
                                        <p:attrNameLst>
                                          <p:attrName>ppt_w</p:attrName>
                                        </p:attrNameLst>
                                      </p:cBhvr>
                                      <p:tavLst>
                                        <p:tav tm="0">
                                          <p:val>
                                            <p:fltVal val="0"/>
                                          </p:val>
                                        </p:tav>
                                        <p:tav tm="100000">
                                          <p:val>
                                            <p:strVal val="#ppt_w"/>
                                          </p:val>
                                        </p:tav>
                                      </p:tavLst>
                                    </p:anim>
                                    <p:anim calcmode="lin" valueType="num">
                                      <p:cBhvr>
                                        <p:cTn id="44" dur="1000" fill="hold"/>
                                        <p:tgtEl>
                                          <p:spTgt spid="42"/>
                                        </p:tgtEl>
                                        <p:attrNameLst>
                                          <p:attrName>ppt_h</p:attrName>
                                        </p:attrNameLst>
                                      </p:cBhvr>
                                      <p:tavLst>
                                        <p:tav tm="0">
                                          <p:val>
                                            <p:fltVal val="0"/>
                                          </p:val>
                                        </p:tav>
                                        <p:tav tm="100000">
                                          <p:val>
                                            <p:strVal val="#ppt_h"/>
                                          </p:val>
                                        </p:tav>
                                      </p:tavLst>
                                    </p:anim>
                                    <p:animEffect transition="in" filter="fade">
                                      <p:cBhvr>
                                        <p:cTn id="45" dur="1000"/>
                                        <p:tgtEl>
                                          <p:spTgt spid="42"/>
                                        </p:tgtEl>
                                      </p:cBhvr>
                                    </p:animEffect>
                                  </p:childTnLst>
                                </p:cTn>
                              </p:par>
                              <p:par>
                                <p:cTn id="46" presetID="64" presetClass="path" presetSubtype="0" fill="hold" nodeType="withEffect">
                                  <p:stCondLst>
                                    <p:cond delay="300"/>
                                  </p:stCondLst>
                                  <p:childTnLst>
                                    <p:animMotion origin="layout" path="M -5.55556E-7 -1.46123E-6 L 0.20451 0.58418 " pathEditMode="relative" rAng="0" ptsTypes="AA">
                                      <p:cBhvr>
                                        <p:cTn id="47" dur="1000" spd="-100000" fill="hold"/>
                                        <p:tgtEl>
                                          <p:spTgt spid="42"/>
                                        </p:tgtEl>
                                        <p:attrNameLst>
                                          <p:attrName>ppt_x</p:attrName>
                                          <p:attrName>ppt_y</p:attrName>
                                        </p:attrNameLst>
                                      </p:cBhvr>
                                      <p:rCtr x="10226" y="29194"/>
                                    </p:animMotion>
                                  </p:childTnLst>
                                </p:cTn>
                              </p:par>
                              <p:par>
                                <p:cTn id="48" presetID="1" presetClass="entr" presetSubtype="0" fill="hold" nodeType="withEffect">
                                  <p:stCondLst>
                                    <p:cond delay="300"/>
                                  </p:stCondLst>
                                  <p:childTnLst>
                                    <p:set>
                                      <p:cBhvr>
                                        <p:cTn id="49" dur="1" fill="hold">
                                          <p:stCondLst>
                                            <p:cond delay="0"/>
                                          </p:stCondLst>
                                        </p:cTn>
                                        <p:tgtEl>
                                          <p:spTgt spid="29"/>
                                        </p:tgtEl>
                                        <p:attrNameLst>
                                          <p:attrName>style.visibility</p:attrName>
                                        </p:attrNameLst>
                                      </p:cBhvr>
                                      <p:to>
                                        <p:strVal val="visible"/>
                                      </p:to>
                                    </p:set>
                                  </p:childTnLst>
                                </p:cTn>
                              </p:par>
                              <p:par>
                                <p:cTn id="50" presetID="53" presetClass="entr" presetSubtype="16" fill="hold" nodeType="withEffect">
                                  <p:stCondLst>
                                    <p:cond delay="30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000" fill="hold"/>
                                        <p:tgtEl>
                                          <p:spTgt spid="29"/>
                                        </p:tgtEl>
                                        <p:attrNameLst>
                                          <p:attrName>ppt_w</p:attrName>
                                        </p:attrNameLst>
                                      </p:cBhvr>
                                      <p:tavLst>
                                        <p:tav tm="0">
                                          <p:val>
                                            <p:fltVal val="0"/>
                                          </p:val>
                                        </p:tav>
                                        <p:tav tm="100000">
                                          <p:val>
                                            <p:strVal val="#ppt_w"/>
                                          </p:val>
                                        </p:tav>
                                      </p:tavLst>
                                    </p:anim>
                                    <p:anim calcmode="lin" valueType="num">
                                      <p:cBhvr>
                                        <p:cTn id="53" dur="1000" fill="hold"/>
                                        <p:tgtEl>
                                          <p:spTgt spid="29"/>
                                        </p:tgtEl>
                                        <p:attrNameLst>
                                          <p:attrName>ppt_h</p:attrName>
                                        </p:attrNameLst>
                                      </p:cBhvr>
                                      <p:tavLst>
                                        <p:tav tm="0">
                                          <p:val>
                                            <p:fltVal val="0"/>
                                          </p:val>
                                        </p:tav>
                                        <p:tav tm="100000">
                                          <p:val>
                                            <p:strVal val="#ppt_h"/>
                                          </p:val>
                                        </p:tav>
                                      </p:tavLst>
                                    </p:anim>
                                    <p:animEffect transition="in" filter="fade">
                                      <p:cBhvr>
                                        <p:cTn id="54" dur="1000"/>
                                        <p:tgtEl>
                                          <p:spTgt spid="29"/>
                                        </p:tgtEl>
                                      </p:cBhvr>
                                    </p:animEffect>
                                  </p:childTnLst>
                                </p:cTn>
                              </p:par>
                              <p:par>
                                <p:cTn id="55" presetID="64" presetClass="path" presetSubtype="0" fill="hold" nodeType="withEffect">
                                  <p:stCondLst>
                                    <p:cond delay="300"/>
                                  </p:stCondLst>
                                  <p:childTnLst>
                                    <p:animMotion origin="layout" path="M -5.55556E-7 -1.46123E-6 L 0.20451 0.58418 " pathEditMode="relative" rAng="0" ptsTypes="AA">
                                      <p:cBhvr>
                                        <p:cTn id="56" dur="1000" spd="-100000" fill="hold"/>
                                        <p:tgtEl>
                                          <p:spTgt spid="29"/>
                                        </p:tgtEl>
                                        <p:attrNameLst>
                                          <p:attrName>ppt_x</p:attrName>
                                          <p:attrName>ppt_y</p:attrName>
                                        </p:attrNameLst>
                                      </p:cBhvr>
                                      <p:rCtr x="10226" y="29194"/>
                                    </p:animMotion>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53" presetClass="entr" presetSubtype="16" fill="hold" nodeType="withEffect">
                                  <p:stCondLst>
                                    <p:cond delay="0"/>
                                  </p:stCondLst>
                                  <p:childTnLst>
                                    <p:set>
                                      <p:cBhvr>
                                        <p:cTn id="60" dur="1" fill="hold">
                                          <p:stCondLst>
                                            <p:cond delay="0"/>
                                          </p:stCondLst>
                                        </p:cTn>
                                        <p:tgtEl>
                                          <p:spTgt spid="65"/>
                                        </p:tgtEl>
                                        <p:attrNameLst>
                                          <p:attrName>style.visibility</p:attrName>
                                        </p:attrNameLst>
                                      </p:cBhvr>
                                      <p:to>
                                        <p:strVal val="visible"/>
                                      </p:to>
                                    </p:set>
                                    <p:anim calcmode="lin" valueType="num">
                                      <p:cBhvr>
                                        <p:cTn id="61" dur="1000" fill="hold"/>
                                        <p:tgtEl>
                                          <p:spTgt spid="65"/>
                                        </p:tgtEl>
                                        <p:attrNameLst>
                                          <p:attrName>ppt_w</p:attrName>
                                        </p:attrNameLst>
                                      </p:cBhvr>
                                      <p:tavLst>
                                        <p:tav tm="0">
                                          <p:val>
                                            <p:fltVal val="0"/>
                                          </p:val>
                                        </p:tav>
                                        <p:tav tm="100000">
                                          <p:val>
                                            <p:strVal val="#ppt_w"/>
                                          </p:val>
                                        </p:tav>
                                      </p:tavLst>
                                    </p:anim>
                                    <p:anim calcmode="lin" valueType="num">
                                      <p:cBhvr>
                                        <p:cTn id="62" dur="1000" fill="hold"/>
                                        <p:tgtEl>
                                          <p:spTgt spid="65"/>
                                        </p:tgtEl>
                                        <p:attrNameLst>
                                          <p:attrName>ppt_h</p:attrName>
                                        </p:attrNameLst>
                                      </p:cBhvr>
                                      <p:tavLst>
                                        <p:tav tm="0">
                                          <p:val>
                                            <p:fltVal val="0"/>
                                          </p:val>
                                        </p:tav>
                                        <p:tav tm="100000">
                                          <p:val>
                                            <p:strVal val="#ppt_h"/>
                                          </p:val>
                                        </p:tav>
                                      </p:tavLst>
                                    </p:anim>
                                    <p:animEffect transition="in" filter="fade">
                                      <p:cBhvr>
                                        <p:cTn id="63" dur="1000"/>
                                        <p:tgtEl>
                                          <p:spTgt spid="65"/>
                                        </p:tgtEl>
                                      </p:cBhvr>
                                    </p:animEffect>
                                  </p:childTnLst>
                                </p:cTn>
                              </p:par>
                              <p:par>
                                <p:cTn id="64" presetID="64" presetClass="path" presetSubtype="0" fill="hold" nodeType="withEffect">
                                  <p:stCondLst>
                                    <p:cond delay="0"/>
                                  </p:stCondLst>
                                  <p:childTnLst>
                                    <p:animMotion origin="layout" path="M -5.55556E-7 -3.28699E-6 L -0.52465 -0.50942 " pathEditMode="relative" rAng="0" ptsTypes="AA">
                                      <p:cBhvr>
                                        <p:cTn id="65" dur="1000" spd="-100000" fill="hold"/>
                                        <p:tgtEl>
                                          <p:spTgt spid="65"/>
                                        </p:tgtEl>
                                        <p:attrNameLst>
                                          <p:attrName>ppt_x</p:attrName>
                                          <p:attrName>ppt_y</p:attrName>
                                        </p:attrNameLst>
                                      </p:cBhvr>
                                      <p:rCtr x="-26233" y="-25487"/>
                                    </p:animMotion>
                                  </p:childTnLst>
                                </p:cTn>
                              </p:par>
                              <p:par>
                                <p:cTn id="66" presetID="1" presetClass="entr" presetSubtype="0" fill="hold" grpId="0" nodeType="withEffect">
                                  <p:stCondLst>
                                    <p:cond delay="200"/>
                                  </p:stCondLst>
                                  <p:childTnLst>
                                    <p:set>
                                      <p:cBhvr>
                                        <p:cTn id="67" dur="1" fill="hold">
                                          <p:stCondLst>
                                            <p:cond delay="0"/>
                                          </p:stCondLst>
                                        </p:cTn>
                                        <p:tgtEl>
                                          <p:spTgt spid="75"/>
                                        </p:tgtEl>
                                        <p:attrNameLst>
                                          <p:attrName>style.visibility</p:attrName>
                                        </p:attrNameLst>
                                      </p:cBhvr>
                                      <p:to>
                                        <p:strVal val="visible"/>
                                      </p:to>
                                    </p:set>
                                  </p:childTnLst>
                                </p:cTn>
                              </p:par>
                              <p:par>
                                <p:cTn id="68" presetID="53" presetClass="entr" presetSubtype="16" fill="hold" grpId="1" nodeType="withEffect">
                                  <p:stCondLst>
                                    <p:cond delay="200"/>
                                  </p:stCondLst>
                                  <p:childTnLst>
                                    <p:set>
                                      <p:cBhvr>
                                        <p:cTn id="69" dur="1" fill="hold">
                                          <p:stCondLst>
                                            <p:cond delay="0"/>
                                          </p:stCondLst>
                                        </p:cTn>
                                        <p:tgtEl>
                                          <p:spTgt spid="75"/>
                                        </p:tgtEl>
                                        <p:attrNameLst>
                                          <p:attrName>style.visibility</p:attrName>
                                        </p:attrNameLst>
                                      </p:cBhvr>
                                      <p:to>
                                        <p:strVal val="visible"/>
                                      </p:to>
                                    </p:set>
                                    <p:anim calcmode="lin" valueType="num">
                                      <p:cBhvr>
                                        <p:cTn id="70" dur="1000" fill="hold"/>
                                        <p:tgtEl>
                                          <p:spTgt spid="75"/>
                                        </p:tgtEl>
                                        <p:attrNameLst>
                                          <p:attrName>ppt_w</p:attrName>
                                        </p:attrNameLst>
                                      </p:cBhvr>
                                      <p:tavLst>
                                        <p:tav tm="0">
                                          <p:val>
                                            <p:fltVal val="0"/>
                                          </p:val>
                                        </p:tav>
                                        <p:tav tm="100000">
                                          <p:val>
                                            <p:strVal val="#ppt_w"/>
                                          </p:val>
                                        </p:tav>
                                      </p:tavLst>
                                    </p:anim>
                                    <p:anim calcmode="lin" valueType="num">
                                      <p:cBhvr>
                                        <p:cTn id="71" dur="1000" fill="hold"/>
                                        <p:tgtEl>
                                          <p:spTgt spid="75"/>
                                        </p:tgtEl>
                                        <p:attrNameLst>
                                          <p:attrName>ppt_h</p:attrName>
                                        </p:attrNameLst>
                                      </p:cBhvr>
                                      <p:tavLst>
                                        <p:tav tm="0">
                                          <p:val>
                                            <p:fltVal val="0"/>
                                          </p:val>
                                        </p:tav>
                                        <p:tav tm="100000">
                                          <p:val>
                                            <p:strVal val="#ppt_h"/>
                                          </p:val>
                                        </p:tav>
                                      </p:tavLst>
                                    </p:anim>
                                    <p:animEffect transition="in" filter="fade">
                                      <p:cBhvr>
                                        <p:cTn id="72" dur="1000"/>
                                        <p:tgtEl>
                                          <p:spTgt spid="75"/>
                                        </p:tgtEl>
                                      </p:cBhvr>
                                    </p:animEffect>
                                  </p:childTnLst>
                                </p:cTn>
                              </p:par>
                              <p:par>
                                <p:cTn id="73" presetID="64" presetClass="path" presetSubtype="0" fill="hold" grpId="2" nodeType="withEffect">
                                  <p:stCondLst>
                                    <p:cond delay="200"/>
                                  </p:stCondLst>
                                  <p:childTnLst>
                                    <p:animMotion origin="layout" path="M -2.22222E-6 1.18319E-6 L 0.21702 -0.37071 " pathEditMode="relative" rAng="0" ptsTypes="AA">
                                      <p:cBhvr>
                                        <p:cTn id="74" dur="1000" spd="-100000" fill="hold"/>
                                        <p:tgtEl>
                                          <p:spTgt spid="75"/>
                                        </p:tgtEl>
                                        <p:attrNameLst>
                                          <p:attrName>ppt_x</p:attrName>
                                          <p:attrName>ppt_y</p:attrName>
                                        </p:attrNameLst>
                                      </p:cBhvr>
                                      <p:rCtr x="10851" y="-18536"/>
                                    </p:animMotion>
                                  </p:childTnLst>
                                </p:cTn>
                              </p:par>
                              <p:par>
                                <p:cTn id="75" presetID="1" presetClass="entr" presetSubtype="0" fill="hold" grpId="0" nodeType="withEffect">
                                  <p:stCondLst>
                                    <p:cond delay="400"/>
                                  </p:stCondLst>
                                  <p:childTnLst>
                                    <p:set>
                                      <p:cBhvr>
                                        <p:cTn id="76" dur="1" fill="hold">
                                          <p:stCondLst>
                                            <p:cond delay="0"/>
                                          </p:stCondLst>
                                        </p:cTn>
                                        <p:tgtEl>
                                          <p:spTgt spid="76"/>
                                        </p:tgtEl>
                                        <p:attrNameLst>
                                          <p:attrName>style.visibility</p:attrName>
                                        </p:attrNameLst>
                                      </p:cBhvr>
                                      <p:to>
                                        <p:strVal val="visible"/>
                                      </p:to>
                                    </p:set>
                                  </p:childTnLst>
                                </p:cTn>
                              </p:par>
                              <p:par>
                                <p:cTn id="77" presetID="53" presetClass="entr" presetSubtype="16" fill="hold" grpId="1" nodeType="withEffect">
                                  <p:stCondLst>
                                    <p:cond delay="400"/>
                                  </p:stCondLst>
                                  <p:childTnLst>
                                    <p:set>
                                      <p:cBhvr>
                                        <p:cTn id="78" dur="1" fill="hold">
                                          <p:stCondLst>
                                            <p:cond delay="0"/>
                                          </p:stCondLst>
                                        </p:cTn>
                                        <p:tgtEl>
                                          <p:spTgt spid="76"/>
                                        </p:tgtEl>
                                        <p:attrNameLst>
                                          <p:attrName>style.visibility</p:attrName>
                                        </p:attrNameLst>
                                      </p:cBhvr>
                                      <p:to>
                                        <p:strVal val="visible"/>
                                      </p:to>
                                    </p:set>
                                    <p:anim calcmode="lin" valueType="num">
                                      <p:cBhvr>
                                        <p:cTn id="79" dur="1000" fill="hold"/>
                                        <p:tgtEl>
                                          <p:spTgt spid="76"/>
                                        </p:tgtEl>
                                        <p:attrNameLst>
                                          <p:attrName>ppt_w</p:attrName>
                                        </p:attrNameLst>
                                      </p:cBhvr>
                                      <p:tavLst>
                                        <p:tav tm="0">
                                          <p:val>
                                            <p:fltVal val="0"/>
                                          </p:val>
                                        </p:tav>
                                        <p:tav tm="100000">
                                          <p:val>
                                            <p:strVal val="#ppt_w"/>
                                          </p:val>
                                        </p:tav>
                                      </p:tavLst>
                                    </p:anim>
                                    <p:anim calcmode="lin" valueType="num">
                                      <p:cBhvr>
                                        <p:cTn id="80" dur="1000" fill="hold"/>
                                        <p:tgtEl>
                                          <p:spTgt spid="76"/>
                                        </p:tgtEl>
                                        <p:attrNameLst>
                                          <p:attrName>ppt_h</p:attrName>
                                        </p:attrNameLst>
                                      </p:cBhvr>
                                      <p:tavLst>
                                        <p:tav tm="0">
                                          <p:val>
                                            <p:fltVal val="0"/>
                                          </p:val>
                                        </p:tav>
                                        <p:tav tm="100000">
                                          <p:val>
                                            <p:strVal val="#ppt_h"/>
                                          </p:val>
                                        </p:tav>
                                      </p:tavLst>
                                    </p:anim>
                                    <p:animEffect transition="in" filter="fade">
                                      <p:cBhvr>
                                        <p:cTn id="81" dur="1000"/>
                                        <p:tgtEl>
                                          <p:spTgt spid="76"/>
                                        </p:tgtEl>
                                      </p:cBhvr>
                                    </p:animEffect>
                                  </p:childTnLst>
                                </p:cTn>
                              </p:par>
                              <p:par>
                                <p:cTn id="82" presetID="64" presetClass="path" presetSubtype="0" fill="hold" grpId="2" nodeType="withEffect">
                                  <p:stCondLst>
                                    <p:cond delay="400"/>
                                  </p:stCondLst>
                                  <p:childTnLst>
                                    <p:animMotion origin="layout" path="M 5E-6 2.09762E-6 L -0.18855 -1.11369 " pathEditMode="relative" rAng="0" ptsTypes="AA">
                                      <p:cBhvr>
                                        <p:cTn id="83" dur="1000" spd="-100000" fill="hold"/>
                                        <p:tgtEl>
                                          <p:spTgt spid="76"/>
                                        </p:tgtEl>
                                        <p:attrNameLst>
                                          <p:attrName>ppt_x</p:attrName>
                                          <p:attrName>ppt_y</p:attrName>
                                        </p:attrNameLst>
                                      </p:cBhvr>
                                      <p:rCtr x="-9427" y="-55700"/>
                                    </p:animMotion>
                                  </p:childTnLst>
                                </p:cTn>
                              </p:par>
                              <p:par>
                                <p:cTn id="84" presetID="1" presetClass="entr" presetSubtype="0" fill="hold" grpId="0" nodeType="withEffect">
                                  <p:stCondLst>
                                    <p:cond delay="200"/>
                                  </p:stCondLst>
                                  <p:childTnLst>
                                    <p:set>
                                      <p:cBhvr>
                                        <p:cTn id="85" dur="1" fill="hold">
                                          <p:stCondLst>
                                            <p:cond delay="0"/>
                                          </p:stCondLst>
                                        </p:cTn>
                                        <p:tgtEl>
                                          <p:spTgt spid="40"/>
                                        </p:tgtEl>
                                        <p:attrNameLst>
                                          <p:attrName>style.visibility</p:attrName>
                                        </p:attrNameLst>
                                      </p:cBhvr>
                                      <p:to>
                                        <p:strVal val="visible"/>
                                      </p:to>
                                    </p:set>
                                  </p:childTnLst>
                                </p:cTn>
                              </p:par>
                              <p:par>
                                <p:cTn id="86" presetID="53" presetClass="entr" presetSubtype="16" fill="hold" grpId="1" nodeType="withEffect">
                                  <p:stCondLst>
                                    <p:cond delay="200"/>
                                  </p:stCondLst>
                                  <p:childTnLst>
                                    <p:set>
                                      <p:cBhvr>
                                        <p:cTn id="87" dur="1" fill="hold">
                                          <p:stCondLst>
                                            <p:cond delay="0"/>
                                          </p:stCondLst>
                                        </p:cTn>
                                        <p:tgtEl>
                                          <p:spTgt spid="40"/>
                                        </p:tgtEl>
                                        <p:attrNameLst>
                                          <p:attrName>style.visibility</p:attrName>
                                        </p:attrNameLst>
                                      </p:cBhvr>
                                      <p:to>
                                        <p:strVal val="visible"/>
                                      </p:to>
                                    </p:set>
                                    <p:anim calcmode="lin" valueType="num">
                                      <p:cBhvr>
                                        <p:cTn id="88" dur="1000" fill="hold"/>
                                        <p:tgtEl>
                                          <p:spTgt spid="40"/>
                                        </p:tgtEl>
                                        <p:attrNameLst>
                                          <p:attrName>ppt_w</p:attrName>
                                        </p:attrNameLst>
                                      </p:cBhvr>
                                      <p:tavLst>
                                        <p:tav tm="0">
                                          <p:val>
                                            <p:fltVal val="0"/>
                                          </p:val>
                                        </p:tav>
                                        <p:tav tm="100000">
                                          <p:val>
                                            <p:strVal val="#ppt_w"/>
                                          </p:val>
                                        </p:tav>
                                      </p:tavLst>
                                    </p:anim>
                                    <p:anim calcmode="lin" valueType="num">
                                      <p:cBhvr>
                                        <p:cTn id="89" dur="1000" fill="hold"/>
                                        <p:tgtEl>
                                          <p:spTgt spid="40"/>
                                        </p:tgtEl>
                                        <p:attrNameLst>
                                          <p:attrName>ppt_h</p:attrName>
                                        </p:attrNameLst>
                                      </p:cBhvr>
                                      <p:tavLst>
                                        <p:tav tm="0">
                                          <p:val>
                                            <p:fltVal val="0"/>
                                          </p:val>
                                        </p:tav>
                                        <p:tav tm="100000">
                                          <p:val>
                                            <p:strVal val="#ppt_h"/>
                                          </p:val>
                                        </p:tav>
                                      </p:tavLst>
                                    </p:anim>
                                    <p:animEffect transition="in" filter="fade">
                                      <p:cBhvr>
                                        <p:cTn id="90" dur="1000"/>
                                        <p:tgtEl>
                                          <p:spTgt spid="40"/>
                                        </p:tgtEl>
                                      </p:cBhvr>
                                    </p:animEffect>
                                  </p:childTnLst>
                                </p:cTn>
                              </p:par>
                              <p:par>
                                <p:cTn id="91" presetID="64" presetClass="path" presetSubtype="0" fill="hold" grpId="2" nodeType="withEffect">
                                  <p:stCondLst>
                                    <p:cond delay="200"/>
                                  </p:stCondLst>
                                  <p:childTnLst>
                                    <p:animMotion origin="layout" path="M -1.11111E-6 4.44444E-6 L 0.12309 0.575 " pathEditMode="relative" rAng="0" ptsTypes="AA">
                                      <p:cBhvr>
                                        <p:cTn id="92" dur="1000" spd="-100000" fill="hold"/>
                                        <p:tgtEl>
                                          <p:spTgt spid="40"/>
                                        </p:tgtEl>
                                        <p:attrNameLst>
                                          <p:attrName>ppt_x</p:attrName>
                                          <p:attrName>ppt_y</p:attrName>
                                        </p:attrNameLst>
                                      </p:cBhvr>
                                      <p:rCtr x="6146" y="28735"/>
                                    </p:animMotion>
                                  </p:childTnLst>
                                </p:cTn>
                              </p:par>
                              <p:par>
                                <p:cTn id="93" presetID="1" presetClass="entr" presetSubtype="0" fill="hold" nodeType="withEffect">
                                  <p:stCondLst>
                                    <p:cond delay="400"/>
                                  </p:stCondLst>
                                  <p:childTnLst>
                                    <p:set>
                                      <p:cBhvr>
                                        <p:cTn id="94" dur="1" fill="hold">
                                          <p:stCondLst>
                                            <p:cond delay="0"/>
                                          </p:stCondLst>
                                        </p:cTn>
                                        <p:tgtEl>
                                          <p:spTgt spid="69"/>
                                        </p:tgtEl>
                                        <p:attrNameLst>
                                          <p:attrName>style.visibility</p:attrName>
                                        </p:attrNameLst>
                                      </p:cBhvr>
                                      <p:to>
                                        <p:strVal val="visible"/>
                                      </p:to>
                                    </p:set>
                                  </p:childTnLst>
                                </p:cTn>
                              </p:par>
                              <p:par>
                                <p:cTn id="95" presetID="53" presetClass="entr" presetSubtype="16" fill="hold" nodeType="withEffect">
                                  <p:stCondLst>
                                    <p:cond delay="400"/>
                                  </p:stCondLst>
                                  <p:childTnLst>
                                    <p:set>
                                      <p:cBhvr>
                                        <p:cTn id="96" dur="1" fill="hold">
                                          <p:stCondLst>
                                            <p:cond delay="0"/>
                                          </p:stCondLst>
                                        </p:cTn>
                                        <p:tgtEl>
                                          <p:spTgt spid="69"/>
                                        </p:tgtEl>
                                        <p:attrNameLst>
                                          <p:attrName>style.visibility</p:attrName>
                                        </p:attrNameLst>
                                      </p:cBhvr>
                                      <p:to>
                                        <p:strVal val="visible"/>
                                      </p:to>
                                    </p:set>
                                    <p:anim calcmode="lin" valueType="num">
                                      <p:cBhvr>
                                        <p:cTn id="97" dur="1000" fill="hold"/>
                                        <p:tgtEl>
                                          <p:spTgt spid="69"/>
                                        </p:tgtEl>
                                        <p:attrNameLst>
                                          <p:attrName>ppt_w</p:attrName>
                                        </p:attrNameLst>
                                      </p:cBhvr>
                                      <p:tavLst>
                                        <p:tav tm="0">
                                          <p:val>
                                            <p:fltVal val="0"/>
                                          </p:val>
                                        </p:tav>
                                        <p:tav tm="100000">
                                          <p:val>
                                            <p:strVal val="#ppt_w"/>
                                          </p:val>
                                        </p:tav>
                                      </p:tavLst>
                                    </p:anim>
                                    <p:anim calcmode="lin" valueType="num">
                                      <p:cBhvr>
                                        <p:cTn id="98" dur="1000" fill="hold"/>
                                        <p:tgtEl>
                                          <p:spTgt spid="69"/>
                                        </p:tgtEl>
                                        <p:attrNameLst>
                                          <p:attrName>ppt_h</p:attrName>
                                        </p:attrNameLst>
                                      </p:cBhvr>
                                      <p:tavLst>
                                        <p:tav tm="0">
                                          <p:val>
                                            <p:fltVal val="0"/>
                                          </p:val>
                                        </p:tav>
                                        <p:tav tm="100000">
                                          <p:val>
                                            <p:strVal val="#ppt_h"/>
                                          </p:val>
                                        </p:tav>
                                      </p:tavLst>
                                    </p:anim>
                                    <p:animEffect transition="in" filter="fade">
                                      <p:cBhvr>
                                        <p:cTn id="99" dur="1000"/>
                                        <p:tgtEl>
                                          <p:spTgt spid="69"/>
                                        </p:tgtEl>
                                      </p:cBhvr>
                                    </p:animEffect>
                                  </p:childTnLst>
                                </p:cTn>
                              </p:par>
                              <p:par>
                                <p:cTn id="100" presetID="64" presetClass="path" presetSubtype="0" fill="hold" nodeType="withEffect">
                                  <p:stCondLst>
                                    <p:cond delay="400"/>
                                  </p:stCondLst>
                                  <p:childTnLst>
                                    <p:animMotion origin="layout" path="M 1.38889E-6 3.41057E-6 L -0.71736 -0.40563 " pathEditMode="relative" rAng="0" ptsTypes="AA">
                                      <p:cBhvr>
                                        <p:cTn id="101" dur="1000" spd="-100000" fill="hold"/>
                                        <p:tgtEl>
                                          <p:spTgt spid="69"/>
                                        </p:tgtEl>
                                        <p:attrNameLst>
                                          <p:attrName>ppt_x</p:attrName>
                                          <p:attrName>ppt_y</p:attrName>
                                        </p:attrNameLst>
                                      </p:cBhvr>
                                      <p:rCtr x="-35868" y="-20297"/>
                                    </p:animMotion>
                                  </p:childTnLst>
                                </p:cTn>
                              </p:par>
                              <p:par>
                                <p:cTn id="102" presetID="1" presetClass="entr" presetSubtype="0" fill="hold" nodeType="withEffect">
                                  <p:stCondLst>
                                    <p:cond delay="300"/>
                                  </p:stCondLst>
                                  <p:childTnLst>
                                    <p:set>
                                      <p:cBhvr>
                                        <p:cTn id="103" dur="1" fill="hold">
                                          <p:stCondLst>
                                            <p:cond delay="0"/>
                                          </p:stCondLst>
                                        </p:cTn>
                                        <p:tgtEl>
                                          <p:spTgt spid="72"/>
                                        </p:tgtEl>
                                        <p:attrNameLst>
                                          <p:attrName>style.visibility</p:attrName>
                                        </p:attrNameLst>
                                      </p:cBhvr>
                                      <p:to>
                                        <p:strVal val="visible"/>
                                      </p:to>
                                    </p:set>
                                  </p:childTnLst>
                                </p:cTn>
                              </p:par>
                              <p:par>
                                <p:cTn id="104" presetID="53" presetClass="entr" presetSubtype="16" fill="hold" nodeType="withEffect">
                                  <p:stCondLst>
                                    <p:cond delay="30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1000" fill="hold"/>
                                        <p:tgtEl>
                                          <p:spTgt spid="72"/>
                                        </p:tgtEl>
                                        <p:attrNameLst>
                                          <p:attrName>ppt_w</p:attrName>
                                        </p:attrNameLst>
                                      </p:cBhvr>
                                      <p:tavLst>
                                        <p:tav tm="0">
                                          <p:val>
                                            <p:fltVal val="0"/>
                                          </p:val>
                                        </p:tav>
                                        <p:tav tm="100000">
                                          <p:val>
                                            <p:strVal val="#ppt_w"/>
                                          </p:val>
                                        </p:tav>
                                      </p:tavLst>
                                    </p:anim>
                                    <p:anim calcmode="lin" valueType="num">
                                      <p:cBhvr>
                                        <p:cTn id="107" dur="1000" fill="hold"/>
                                        <p:tgtEl>
                                          <p:spTgt spid="72"/>
                                        </p:tgtEl>
                                        <p:attrNameLst>
                                          <p:attrName>ppt_h</p:attrName>
                                        </p:attrNameLst>
                                      </p:cBhvr>
                                      <p:tavLst>
                                        <p:tav tm="0">
                                          <p:val>
                                            <p:fltVal val="0"/>
                                          </p:val>
                                        </p:tav>
                                        <p:tav tm="100000">
                                          <p:val>
                                            <p:strVal val="#ppt_h"/>
                                          </p:val>
                                        </p:tav>
                                      </p:tavLst>
                                    </p:anim>
                                    <p:animEffect transition="in" filter="fade">
                                      <p:cBhvr>
                                        <p:cTn id="108" dur="1000"/>
                                        <p:tgtEl>
                                          <p:spTgt spid="72"/>
                                        </p:tgtEl>
                                      </p:cBhvr>
                                    </p:animEffect>
                                  </p:childTnLst>
                                </p:cTn>
                              </p:par>
                              <p:par>
                                <p:cTn id="109" presetID="64" presetClass="path" presetSubtype="0" fill="hold" nodeType="withEffect">
                                  <p:stCondLst>
                                    <p:cond delay="300"/>
                                  </p:stCondLst>
                                  <p:childTnLst>
                                    <p:animMotion origin="layout" path="M -8.33333E-7 3.20988E-6 L 1.0349 -0.87346 " pathEditMode="relative" rAng="0" ptsTypes="AA">
                                      <p:cBhvr>
                                        <p:cTn id="110" dur="1000" spd="-100000" fill="hold"/>
                                        <p:tgtEl>
                                          <p:spTgt spid="72"/>
                                        </p:tgtEl>
                                        <p:attrNameLst>
                                          <p:attrName>ppt_x</p:attrName>
                                          <p:attrName>ppt_y</p:attrName>
                                        </p:attrNameLst>
                                      </p:cBhvr>
                                      <p:rCtr x="51736" y="-43673"/>
                                    </p:animMotion>
                                  </p:childTnLst>
                                </p:cTn>
                              </p:par>
                              <p:par>
                                <p:cTn id="111" presetID="1" presetClass="entr" presetSubtype="0" fill="hold" nodeType="withEffect">
                                  <p:stCondLst>
                                    <p:cond delay="200"/>
                                  </p:stCondLst>
                                  <p:childTnLst>
                                    <p:set>
                                      <p:cBhvr>
                                        <p:cTn id="112" dur="1" fill="hold">
                                          <p:stCondLst>
                                            <p:cond delay="0"/>
                                          </p:stCondLst>
                                        </p:cTn>
                                        <p:tgtEl>
                                          <p:spTgt spid="77"/>
                                        </p:tgtEl>
                                        <p:attrNameLst>
                                          <p:attrName>style.visibility</p:attrName>
                                        </p:attrNameLst>
                                      </p:cBhvr>
                                      <p:to>
                                        <p:strVal val="visible"/>
                                      </p:to>
                                    </p:set>
                                  </p:childTnLst>
                                </p:cTn>
                              </p:par>
                              <p:par>
                                <p:cTn id="113" presetID="53" presetClass="entr" presetSubtype="16" fill="hold" nodeType="withEffect">
                                  <p:stCondLst>
                                    <p:cond delay="200"/>
                                  </p:stCondLst>
                                  <p:childTnLst>
                                    <p:set>
                                      <p:cBhvr>
                                        <p:cTn id="114" dur="1" fill="hold">
                                          <p:stCondLst>
                                            <p:cond delay="0"/>
                                          </p:stCondLst>
                                        </p:cTn>
                                        <p:tgtEl>
                                          <p:spTgt spid="77"/>
                                        </p:tgtEl>
                                        <p:attrNameLst>
                                          <p:attrName>style.visibility</p:attrName>
                                        </p:attrNameLst>
                                      </p:cBhvr>
                                      <p:to>
                                        <p:strVal val="visible"/>
                                      </p:to>
                                    </p:set>
                                    <p:anim calcmode="lin" valueType="num">
                                      <p:cBhvr>
                                        <p:cTn id="115" dur="1000" fill="hold"/>
                                        <p:tgtEl>
                                          <p:spTgt spid="77"/>
                                        </p:tgtEl>
                                        <p:attrNameLst>
                                          <p:attrName>ppt_w</p:attrName>
                                        </p:attrNameLst>
                                      </p:cBhvr>
                                      <p:tavLst>
                                        <p:tav tm="0">
                                          <p:val>
                                            <p:fltVal val="0"/>
                                          </p:val>
                                        </p:tav>
                                        <p:tav tm="100000">
                                          <p:val>
                                            <p:strVal val="#ppt_w"/>
                                          </p:val>
                                        </p:tav>
                                      </p:tavLst>
                                    </p:anim>
                                    <p:anim calcmode="lin" valueType="num">
                                      <p:cBhvr>
                                        <p:cTn id="116" dur="1000" fill="hold"/>
                                        <p:tgtEl>
                                          <p:spTgt spid="77"/>
                                        </p:tgtEl>
                                        <p:attrNameLst>
                                          <p:attrName>ppt_h</p:attrName>
                                        </p:attrNameLst>
                                      </p:cBhvr>
                                      <p:tavLst>
                                        <p:tav tm="0">
                                          <p:val>
                                            <p:fltVal val="0"/>
                                          </p:val>
                                        </p:tav>
                                        <p:tav tm="100000">
                                          <p:val>
                                            <p:strVal val="#ppt_h"/>
                                          </p:val>
                                        </p:tav>
                                      </p:tavLst>
                                    </p:anim>
                                    <p:animEffect transition="in" filter="fade">
                                      <p:cBhvr>
                                        <p:cTn id="117" dur="1000"/>
                                        <p:tgtEl>
                                          <p:spTgt spid="77"/>
                                        </p:tgtEl>
                                      </p:cBhvr>
                                    </p:animEffect>
                                  </p:childTnLst>
                                </p:cTn>
                              </p:par>
                              <p:par>
                                <p:cTn id="118" presetID="64" presetClass="path" presetSubtype="0" fill="hold" nodeType="withEffect">
                                  <p:stCondLst>
                                    <p:cond delay="200"/>
                                  </p:stCondLst>
                                  <p:childTnLst>
                                    <p:animMotion origin="layout" path="M 3.05556E-6 3.44146E-6 L -0.64115 -0.94965 " pathEditMode="relative" rAng="0" ptsTypes="AA">
                                      <p:cBhvr>
                                        <p:cTn id="119" dur="1000" spd="-100000" fill="hold"/>
                                        <p:tgtEl>
                                          <p:spTgt spid="77"/>
                                        </p:tgtEl>
                                        <p:attrNameLst>
                                          <p:attrName>ppt_x</p:attrName>
                                          <p:attrName>ppt_y</p:attrName>
                                        </p:attrNameLst>
                                      </p:cBhvr>
                                      <p:rCtr x="-32066" y="-47482"/>
                                    </p:animMotion>
                                  </p:childTnLst>
                                </p:cTn>
                              </p:par>
                              <p:par>
                                <p:cTn id="120" presetID="1" presetClass="entr" presetSubtype="0" fill="hold" nodeType="withEffect">
                                  <p:stCondLst>
                                    <p:cond delay="0"/>
                                  </p:stCondLst>
                                  <p:childTnLst>
                                    <p:set>
                                      <p:cBhvr>
                                        <p:cTn id="121" dur="1" fill="hold">
                                          <p:stCondLst>
                                            <p:cond delay="0"/>
                                          </p:stCondLst>
                                        </p:cTn>
                                        <p:tgtEl>
                                          <p:spTgt spid="32"/>
                                        </p:tgtEl>
                                        <p:attrNameLst>
                                          <p:attrName>style.visibility</p:attrName>
                                        </p:attrNameLst>
                                      </p:cBhvr>
                                      <p:to>
                                        <p:strVal val="visible"/>
                                      </p:to>
                                    </p:set>
                                  </p:childTnLst>
                                </p:cTn>
                              </p:par>
                              <p:par>
                                <p:cTn id="122" presetID="53" presetClass="entr" presetSubtype="16" fill="hold" nodeType="withEffect">
                                  <p:stCondLst>
                                    <p:cond delay="0"/>
                                  </p:stCondLst>
                                  <p:childTnLst>
                                    <p:set>
                                      <p:cBhvr>
                                        <p:cTn id="123" dur="1" fill="hold">
                                          <p:stCondLst>
                                            <p:cond delay="0"/>
                                          </p:stCondLst>
                                        </p:cTn>
                                        <p:tgtEl>
                                          <p:spTgt spid="32"/>
                                        </p:tgtEl>
                                        <p:attrNameLst>
                                          <p:attrName>style.visibility</p:attrName>
                                        </p:attrNameLst>
                                      </p:cBhvr>
                                      <p:to>
                                        <p:strVal val="visible"/>
                                      </p:to>
                                    </p:set>
                                    <p:anim calcmode="lin" valueType="num">
                                      <p:cBhvr>
                                        <p:cTn id="124" dur="1000" fill="hold"/>
                                        <p:tgtEl>
                                          <p:spTgt spid="32"/>
                                        </p:tgtEl>
                                        <p:attrNameLst>
                                          <p:attrName>ppt_w</p:attrName>
                                        </p:attrNameLst>
                                      </p:cBhvr>
                                      <p:tavLst>
                                        <p:tav tm="0">
                                          <p:val>
                                            <p:fltVal val="0"/>
                                          </p:val>
                                        </p:tav>
                                        <p:tav tm="100000">
                                          <p:val>
                                            <p:strVal val="#ppt_w"/>
                                          </p:val>
                                        </p:tav>
                                      </p:tavLst>
                                    </p:anim>
                                    <p:anim calcmode="lin" valueType="num">
                                      <p:cBhvr>
                                        <p:cTn id="125" dur="1000" fill="hold"/>
                                        <p:tgtEl>
                                          <p:spTgt spid="32"/>
                                        </p:tgtEl>
                                        <p:attrNameLst>
                                          <p:attrName>ppt_h</p:attrName>
                                        </p:attrNameLst>
                                      </p:cBhvr>
                                      <p:tavLst>
                                        <p:tav tm="0">
                                          <p:val>
                                            <p:fltVal val="0"/>
                                          </p:val>
                                        </p:tav>
                                        <p:tav tm="100000">
                                          <p:val>
                                            <p:strVal val="#ppt_h"/>
                                          </p:val>
                                        </p:tav>
                                      </p:tavLst>
                                    </p:anim>
                                    <p:animEffect transition="in" filter="fade">
                                      <p:cBhvr>
                                        <p:cTn id="126" dur="1000"/>
                                        <p:tgtEl>
                                          <p:spTgt spid="32"/>
                                        </p:tgtEl>
                                      </p:cBhvr>
                                    </p:animEffect>
                                  </p:childTnLst>
                                </p:cTn>
                              </p:par>
                              <p:par>
                                <p:cTn id="127" presetID="64" presetClass="path" presetSubtype="0" fill="hold" nodeType="withEffect">
                                  <p:stCondLst>
                                    <p:cond delay="0"/>
                                  </p:stCondLst>
                                  <p:childTnLst>
                                    <p:animMotion origin="layout" path="M -5.55556E-7 -3.28699E-6 L -0.52465 -0.50942 " pathEditMode="relative" rAng="0" ptsTypes="AA">
                                      <p:cBhvr>
                                        <p:cTn id="128" dur="1000" spd="-100000" fill="hold"/>
                                        <p:tgtEl>
                                          <p:spTgt spid="32"/>
                                        </p:tgtEl>
                                        <p:attrNameLst>
                                          <p:attrName>ppt_x</p:attrName>
                                          <p:attrName>ppt_y</p:attrName>
                                        </p:attrNameLst>
                                      </p:cBhvr>
                                      <p:rCtr x="-26233" y="-25487"/>
                                    </p:animMotion>
                                  </p:childTnLst>
                                </p:cTn>
                              </p:par>
                              <p:par>
                                <p:cTn id="129" presetID="1" presetClass="entr" presetSubtype="0" fill="hold" grpId="0" nodeType="withEffect">
                                  <p:stCondLst>
                                    <p:cond delay="100"/>
                                  </p:stCondLst>
                                  <p:childTnLst>
                                    <p:set>
                                      <p:cBhvr>
                                        <p:cTn id="130" dur="1" fill="hold">
                                          <p:stCondLst>
                                            <p:cond delay="0"/>
                                          </p:stCondLst>
                                        </p:cTn>
                                        <p:tgtEl>
                                          <p:spTgt spid="36"/>
                                        </p:tgtEl>
                                        <p:attrNameLst>
                                          <p:attrName>style.visibility</p:attrName>
                                        </p:attrNameLst>
                                      </p:cBhvr>
                                      <p:to>
                                        <p:strVal val="visible"/>
                                      </p:to>
                                    </p:set>
                                  </p:childTnLst>
                                </p:cTn>
                              </p:par>
                              <p:par>
                                <p:cTn id="131" presetID="53" presetClass="entr" presetSubtype="16" fill="hold" grpId="1" nodeType="withEffect">
                                  <p:stCondLst>
                                    <p:cond delay="100"/>
                                  </p:stCondLst>
                                  <p:childTnLst>
                                    <p:set>
                                      <p:cBhvr>
                                        <p:cTn id="132" dur="1" fill="hold">
                                          <p:stCondLst>
                                            <p:cond delay="0"/>
                                          </p:stCondLst>
                                        </p:cTn>
                                        <p:tgtEl>
                                          <p:spTgt spid="36"/>
                                        </p:tgtEl>
                                        <p:attrNameLst>
                                          <p:attrName>style.visibility</p:attrName>
                                        </p:attrNameLst>
                                      </p:cBhvr>
                                      <p:to>
                                        <p:strVal val="visible"/>
                                      </p:to>
                                    </p:set>
                                    <p:anim calcmode="lin" valueType="num">
                                      <p:cBhvr>
                                        <p:cTn id="133" dur="1000" fill="hold"/>
                                        <p:tgtEl>
                                          <p:spTgt spid="36"/>
                                        </p:tgtEl>
                                        <p:attrNameLst>
                                          <p:attrName>ppt_w</p:attrName>
                                        </p:attrNameLst>
                                      </p:cBhvr>
                                      <p:tavLst>
                                        <p:tav tm="0">
                                          <p:val>
                                            <p:fltVal val="0"/>
                                          </p:val>
                                        </p:tav>
                                        <p:tav tm="100000">
                                          <p:val>
                                            <p:strVal val="#ppt_w"/>
                                          </p:val>
                                        </p:tav>
                                      </p:tavLst>
                                    </p:anim>
                                    <p:anim calcmode="lin" valueType="num">
                                      <p:cBhvr>
                                        <p:cTn id="134" dur="1000" fill="hold"/>
                                        <p:tgtEl>
                                          <p:spTgt spid="36"/>
                                        </p:tgtEl>
                                        <p:attrNameLst>
                                          <p:attrName>ppt_h</p:attrName>
                                        </p:attrNameLst>
                                      </p:cBhvr>
                                      <p:tavLst>
                                        <p:tav tm="0">
                                          <p:val>
                                            <p:fltVal val="0"/>
                                          </p:val>
                                        </p:tav>
                                        <p:tav tm="100000">
                                          <p:val>
                                            <p:strVal val="#ppt_h"/>
                                          </p:val>
                                        </p:tav>
                                      </p:tavLst>
                                    </p:anim>
                                    <p:animEffect transition="in" filter="fade">
                                      <p:cBhvr>
                                        <p:cTn id="135" dur="1000"/>
                                        <p:tgtEl>
                                          <p:spTgt spid="36"/>
                                        </p:tgtEl>
                                      </p:cBhvr>
                                    </p:animEffect>
                                  </p:childTnLst>
                                </p:cTn>
                              </p:par>
                              <p:par>
                                <p:cTn id="136" presetID="64" presetClass="path" presetSubtype="0" fill="hold" grpId="2" nodeType="withEffect">
                                  <p:stCondLst>
                                    <p:cond delay="100"/>
                                  </p:stCondLst>
                                  <p:childTnLst>
                                    <p:animMotion origin="layout" path="M -2.22222E-6 1.18319E-6 L 0.21702 -0.37071 " pathEditMode="relative" rAng="0" ptsTypes="AA">
                                      <p:cBhvr>
                                        <p:cTn id="137" dur="1000" spd="-100000" fill="hold"/>
                                        <p:tgtEl>
                                          <p:spTgt spid="36"/>
                                        </p:tgtEl>
                                        <p:attrNameLst>
                                          <p:attrName>ppt_x</p:attrName>
                                          <p:attrName>ppt_y</p:attrName>
                                        </p:attrNameLst>
                                      </p:cBhvr>
                                      <p:rCtr x="10851" y="-18536"/>
                                    </p:animMotion>
                                  </p:childTnLst>
                                </p:cTn>
                              </p:par>
                              <p:par>
                                <p:cTn id="138" presetID="1" presetClass="entr" presetSubtype="0" fill="hold" nodeType="withEffect">
                                  <p:stCondLst>
                                    <p:cond delay="100"/>
                                  </p:stCondLst>
                                  <p:childTnLst>
                                    <p:set>
                                      <p:cBhvr>
                                        <p:cTn id="139" dur="1" fill="hold">
                                          <p:stCondLst>
                                            <p:cond delay="0"/>
                                          </p:stCondLst>
                                        </p:cTn>
                                        <p:tgtEl>
                                          <p:spTgt spid="37"/>
                                        </p:tgtEl>
                                        <p:attrNameLst>
                                          <p:attrName>style.visibility</p:attrName>
                                        </p:attrNameLst>
                                      </p:cBhvr>
                                      <p:to>
                                        <p:strVal val="visible"/>
                                      </p:to>
                                    </p:set>
                                  </p:childTnLst>
                                </p:cTn>
                              </p:par>
                              <p:par>
                                <p:cTn id="140" presetID="53" presetClass="entr" presetSubtype="16" fill="hold" nodeType="withEffect">
                                  <p:stCondLst>
                                    <p:cond delay="100"/>
                                  </p:stCondLst>
                                  <p:childTnLst>
                                    <p:set>
                                      <p:cBhvr>
                                        <p:cTn id="141" dur="1" fill="hold">
                                          <p:stCondLst>
                                            <p:cond delay="0"/>
                                          </p:stCondLst>
                                        </p:cTn>
                                        <p:tgtEl>
                                          <p:spTgt spid="37"/>
                                        </p:tgtEl>
                                        <p:attrNameLst>
                                          <p:attrName>style.visibility</p:attrName>
                                        </p:attrNameLst>
                                      </p:cBhvr>
                                      <p:to>
                                        <p:strVal val="visible"/>
                                      </p:to>
                                    </p:set>
                                    <p:anim calcmode="lin" valueType="num">
                                      <p:cBhvr>
                                        <p:cTn id="142" dur="1000" fill="hold"/>
                                        <p:tgtEl>
                                          <p:spTgt spid="37"/>
                                        </p:tgtEl>
                                        <p:attrNameLst>
                                          <p:attrName>ppt_w</p:attrName>
                                        </p:attrNameLst>
                                      </p:cBhvr>
                                      <p:tavLst>
                                        <p:tav tm="0">
                                          <p:val>
                                            <p:fltVal val="0"/>
                                          </p:val>
                                        </p:tav>
                                        <p:tav tm="100000">
                                          <p:val>
                                            <p:strVal val="#ppt_w"/>
                                          </p:val>
                                        </p:tav>
                                      </p:tavLst>
                                    </p:anim>
                                    <p:anim calcmode="lin" valueType="num">
                                      <p:cBhvr>
                                        <p:cTn id="143" dur="1000" fill="hold"/>
                                        <p:tgtEl>
                                          <p:spTgt spid="37"/>
                                        </p:tgtEl>
                                        <p:attrNameLst>
                                          <p:attrName>ppt_h</p:attrName>
                                        </p:attrNameLst>
                                      </p:cBhvr>
                                      <p:tavLst>
                                        <p:tav tm="0">
                                          <p:val>
                                            <p:fltVal val="0"/>
                                          </p:val>
                                        </p:tav>
                                        <p:tav tm="100000">
                                          <p:val>
                                            <p:strVal val="#ppt_h"/>
                                          </p:val>
                                        </p:tav>
                                      </p:tavLst>
                                    </p:anim>
                                    <p:animEffect transition="in" filter="fade">
                                      <p:cBhvr>
                                        <p:cTn id="144" dur="1000"/>
                                        <p:tgtEl>
                                          <p:spTgt spid="37"/>
                                        </p:tgtEl>
                                      </p:cBhvr>
                                    </p:animEffect>
                                  </p:childTnLst>
                                </p:cTn>
                              </p:par>
                              <p:par>
                                <p:cTn id="145" presetID="64" presetClass="path" presetSubtype="0" fill="hold" nodeType="withEffect">
                                  <p:stCondLst>
                                    <p:cond delay="100"/>
                                  </p:stCondLst>
                                  <p:childTnLst>
                                    <p:animMotion origin="layout" path="M 3.05556E-6 3.44146E-6 L -0.64115 -0.94965 " pathEditMode="relative" rAng="0" ptsTypes="AA">
                                      <p:cBhvr>
                                        <p:cTn id="146" dur="1000" spd="-100000" fill="hold"/>
                                        <p:tgtEl>
                                          <p:spTgt spid="37"/>
                                        </p:tgtEl>
                                        <p:attrNameLst>
                                          <p:attrName>ppt_x</p:attrName>
                                          <p:attrName>ppt_y</p:attrName>
                                        </p:attrNameLst>
                                      </p:cBhvr>
                                      <p:rCtr x="-32066" y="-47482"/>
                                    </p:animMotion>
                                  </p:childTnLst>
                                </p:cTn>
                              </p:par>
                            </p:childTnLst>
                          </p:cTn>
                        </p:par>
                        <p:par>
                          <p:cTn id="147" fill="hold">
                            <p:stCondLst>
                              <p:cond delay="6150"/>
                            </p:stCondLst>
                            <p:childTnLst>
                              <p:par>
                                <p:cTn id="148" presetID="10" presetClass="entr" presetSubtype="0" fill="hold" grpId="0" nodeType="afterEffect">
                                  <p:stCondLst>
                                    <p:cond delay="0"/>
                                  </p:stCondLst>
                                  <p:childTnLst>
                                    <p:set>
                                      <p:cBhvr>
                                        <p:cTn id="149" dur="1" fill="hold">
                                          <p:stCondLst>
                                            <p:cond delay="0"/>
                                          </p:stCondLst>
                                        </p:cTn>
                                        <p:tgtEl>
                                          <p:spTgt spid="27"/>
                                        </p:tgtEl>
                                        <p:attrNameLst>
                                          <p:attrName>style.visibility</p:attrName>
                                        </p:attrNameLst>
                                      </p:cBhvr>
                                      <p:to>
                                        <p:strVal val="visible"/>
                                      </p:to>
                                    </p:set>
                                    <p:animEffect transition="in" filter="fade">
                                      <p:cBhvr>
                                        <p:cTn id="150" dur="2000"/>
                                        <p:tgtEl>
                                          <p:spTgt spid="27"/>
                                        </p:tgtEl>
                                      </p:cBhvr>
                                    </p:animEffect>
                                  </p:childTnLst>
                                </p:cTn>
                              </p:par>
                            </p:childTnLst>
                          </p:cTn>
                        </p:par>
                        <p:par>
                          <p:cTn id="151" fill="hold">
                            <p:stCondLst>
                              <p:cond delay="8150"/>
                            </p:stCondLst>
                            <p:childTnLst>
                              <p:par>
                                <p:cTn id="152" presetID="22" presetClass="entr" presetSubtype="8" fill="hold" grpId="0" nodeType="afterEffect" nodePh="1">
                                  <p:stCondLst>
                                    <p:cond delay="0"/>
                                  </p:stCondLst>
                                  <p:endCondLst>
                                    <p:cond evt="begin" delay="0">
                                      <p:tn val="152"/>
                                    </p:cond>
                                  </p:endCondLst>
                                  <p:childTnLst>
                                    <p:set>
                                      <p:cBhvr>
                                        <p:cTn id="153" dur="1" fill="hold">
                                          <p:stCondLst>
                                            <p:cond delay="0"/>
                                          </p:stCondLst>
                                        </p:cTn>
                                        <p:tgtEl>
                                          <p:spTgt spid="46"/>
                                        </p:tgtEl>
                                        <p:attrNameLst>
                                          <p:attrName>style.visibility</p:attrName>
                                        </p:attrNameLst>
                                      </p:cBhvr>
                                      <p:to>
                                        <p:strVal val="visible"/>
                                      </p:to>
                                    </p:set>
                                    <p:animEffect transition="in" filter="wipe(left)">
                                      <p:cBhvr>
                                        <p:cTn id="1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0" grpId="0" animBg="1"/>
      <p:bldP spid="40" grpId="1" animBg="1"/>
      <p:bldP spid="40" grpId="2" animBg="1"/>
      <p:bldP spid="41" grpId="0" animBg="1"/>
      <p:bldP spid="41" grpId="1" animBg="1"/>
      <p:bldP spid="41" grpId="2" animBg="1"/>
      <p:bldP spid="75" grpId="0" animBg="1"/>
      <p:bldP spid="75" grpId="1" animBg="1"/>
      <p:bldP spid="75" grpId="2" animBg="1"/>
      <p:bldP spid="76" grpId="0" animBg="1"/>
      <p:bldP spid="76" grpId="1" animBg="1"/>
      <p:bldP spid="76" grpId="2" animBg="1"/>
      <p:bldP spid="81" grpId="0"/>
      <p:bldP spid="81" grpId="1"/>
      <p:bldP spid="27" grpId="0"/>
      <p:bldP spid="36" grpId="0" animBg="1"/>
      <p:bldP spid="36" grpId="1" animBg="1"/>
      <p:bldP spid="36" grpId="2" animBg="1"/>
      <p:bldP spid="4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metin, ekran görüntüsü, multimedya, küçük alet içeren bir resim&#10;&#10;Açıklama otomatik olarak oluşturuldu">
            <a:extLst>
              <a:ext uri="{FF2B5EF4-FFF2-40B4-BE49-F238E27FC236}">
                <a16:creationId xmlns:a16="http://schemas.microsoft.com/office/drawing/2014/main" id="{7A5EF5D5-FEFF-C6ED-EF2F-676AA1A01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693" y="197291"/>
            <a:ext cx="2873154" cy="5746309"/>
          </a:xfrm>
          <a:prstGeom prst="rect">
            <a:avLst/>
          </a:prstGeom>
        </p:spPr>
      </p:pic>
      <p:pic>
        <p:nvPicPr>
          <p:cNvPr id="2" name="Resim 1" descr="küçük alet, multimedya, ekran görüntüsü, İletişim Cihazı içeren bir resim&#10;&#10;Açıklama otomatik olarak oluşturuldu">
            <a:extLst>
              <a:ext uri="{FF2B5EF4-FFF2-40B4-BE49-F238E27FC236}">
                <a16:creationId xmlns:a16="http://schemas.microsoft.com/office/drawing/2014/main" id="{650B45CB-E088-C56D-8C11-B09F6D3B4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5762" y="117486"/>
            <a:ext cx="2734221" cy="5905917"/>
          </a:xfrm>
          <a:prstGeom prst="rect">
            <a:avLst/>
          </a:prstGeom>
        </p:spPr>
      </p:pic>
      <p:pic>
        <p:nvPicPr>
          <p:cNvPr id="3" name="Resim 2" descr="ekran görüntüsü, multimedya, küçük alet, tablet bilgisayar içeren bir resim&#10;&#10;Açıklama otomatik olarak oluşturuldu">
            <a:extLst>
              <a:ext uri="{FF2B5EF4-FFF2-40B4-BE49-F238E27FC236}">
                <a16:creationId xmlns:a16="http://schemas.microsoft.com/office/drawing/2014/main" id="{AB2E104C-CBF7-5CB2-AEA8-B8A559081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2523" y="271574"/>
            <a:ext cx="2894563" cy="5746309"/>
          </a:xfrm>
          <a:prstGeom prst="rect">
            <a:avLst/>
          </a:prstGeom>
        </p:spPr>
      </p:pic>
    </p:spTree>
    <p:extLst>
      <p:ext uri="{BB962C8B-B14F-4D97-AF65-F5344CB8AC3E}">
        <p14:creationId xmlns:p14="http://schemas.microsoft.com/office/powerpoint/2010/main" val="3969280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10">
            <a:extLst>
              <a:ext uri="{FF2B5EF4-FFF2-40B4-BE49-F238E27FC236}">
                <a16:creationId xmlns:a16="http://schemas.microsoft.com/office/drawing/2014/main" id="{811944D7-DF78-8087-7A16-52660A2813B8}"/>
              </a:ext>
            </a:extLst>
          </p:cNvPr>
          <p:cNvSpPr txBox="1"/>
          <p:nvPr/>
        </p:nvSpPr>
        <p:spPr>
          <a:xfrm>
            <a:off x="1986701" y="1427967"/>
            <a:ext cx="1077408" cy="516817"/>
          </a:xfrm>
          <a:prstGeom prst="rect">
            <a:avLst/>
          </a:prstGeom>
          <a:solidFill>
            <a:srgbClr val="5C307D"/>
          </a:solidFill>
        </p:spPr>
        <p:txBody>
          <a:bodyPr wrap="square" rtlCol="0">
            <a:spAutoFit/>
          </a:bodyPr>
          <a:lstStyle/>
          <a:p>
            <a:pPr algn="ctr"/>
            <a:endParaRPr lang="zh-CN" altLang="en-US" dirty="0">
              <a:solidFill>
                <a:prstClr val="white"/>
              </a:solidFill>
              <a:latin typeface="华文楷体" panose="02010600040101010101" pitchFamily="2" charset="-122"/>
              <a:ea typeface="华文楷体" panose="02010600040101010101" pitchFamily="2" charset="-122"/>
            </a:endParaRPr>
          </a:p>
        </p:txBody>
      </p:sp>
      <p:sp>
        <p:nvSpPr>
          <p:cNvPr id="3" name="矩形 2"/>
          <p:cNvSpPr/>
          <p:nvPr/>
        </p:nvSpPr>
        <p:spPr>
          <a:xfrm>
            <a:off x="1622791" y="146305"/>
            <a:ext cx="914681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6" name="直接连接符 5"/>
          <p:cNvCxnSpPr>
            <a:cxnSpLocks/>
          </p:cNvCxnSpPr>
          <p:nvPr/>
        </p:nvCxnSpPr>
        <p:spPr>
          <a:xfrm>
            <a:off x="1611953" y="1347307"/>
            <a:ext cx="781787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673481"/>
            <a:ext cx="12192000" cy="218593"/>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宋体" panose="02010600030101010101" pitchFamily="2" charset="-122"/>
            </a:endParaRPr>
          </a:p>
        </p:txBody>
      </p:sp>
      <p:sp>
        <p:nvSpPr>
          <p:cNvPr id="12" name="文本框 11"/>
          <p:cNvSpPr txBox="1"/>
          <p:nvPr/>
        </p:nvSpPr>
        <p:spPr>
          <a:xfrm>
            <a:off x="3491318" y="1357732"/>
            <a:ext cx="1602362" cy="923330"/>
          </a:xfrm>
          <a:prstGeom prst="rect">
            <a:avLst/>
          </a:prstGeom>
          <a:noFill/>
        </p:spPr>
        <p:txBody>
          <a:bodyPr wrap="none" rtlCol="0">
            <a:spAutoFit/>
          </a:bodyPr>
          <a:lstStyle/>
          <a:p>
            <a:pPr algn="ctr"/>
            <a:r>
              <a:rPr lang="tr-TR" altLang="zh-CN" dirty="0">
                <a:latin typeface="+mj-lt"/>
                <a:ea typeface="华文楷体" panose="02010600040101010101" pitchFamily="2" charset="-122"/>
              </a:rPr>
              <a:t>MATERYAL </a:t>
            </a:r>
          </a:p>
          <a:p>
            <a:pPr algn="ctr"/>
            <a:r>
              <a:rPr lang="tr-TR" altLang="zh-CN" dirty="0">
                <a:latin typeface="+mj-lt"/>
                <a:ea typeface="华文楷体" panose="02010600040101010101" pitchFamily="2" charset="-122"/>
              </a:rPr>
              <a:t>ve YÖNTEMLER</a:t>
            </a:r>
          </a:p>
          <a:p>
            <a:pPr algn="ctr"/>
            <a:endParaRPr lang="zh-CN" altLang="en-US" dirty="0">
              <a:latin typeface="+mj-lt"/>
              <a:ea typeface="华文楷体" panose="02010600040101010101" pitchFamily="2" charset="-122"/>
            </a:endParaRPr>
          </a:p>
        </p:txBody>
      </p:sp>
      <p:sp>
        <p:nvSpPr>
          <p:cNvPr id="13" name="文本框 12"/>
          <p:cNvSpPr txBox="1"/>
          <p:nvPr/>
        </p:nvSpPr>
        <p:spPr>
          <a:xfrm>
            <a:off x="5068718" y="1347307"/>
            <a:ext cx="2965863" cy="646331"/>
          </a:xfrm>
          <a:prstGeom prst="rect">
            <a:avLst/>
          </a:prstGeom>
          <a:noFill/>
        </p:spPr>
        <p:txBody>
          <a:bodyPr wrap="square" rtlCol="0">
            <a:spAutoFit/>
          </a:bodyPr>
          <a:lstStyle/>
          <a:p>
            <a:pPr algn="ctr"/>
            <a:r>
              <a:rPr lang="tr-TR" altLang="zh-CN" dirty="0">
                <a:solidFill>
                  <a:prstClr val="black"/>
                </a:solidFill>
                <a:latin typeface="+mj-lt"/>
                <a:ea typeface="华文楷体" panose="02010600040101010101" pitchFamily="2" charset="-122"/>
              </a:rPr>
              <a:t>BULGULAR </a:t>
            </a:r>
          </a:p>
          <a:p>
            <a:pPr algn="ctr"/>
            <a:r>
              <a:rPr lang="tr-TR" altLang="zh-CN" dirty="0">
                <a:solidFill>
                  <a:prstClr val="black"/>
                </a:solidFill>
                <a:latin typeface="+mj-lt"/>
                <a:ea typeface="华文楷体" panose="02010600040101010101" pitchFamily="2" charset="-122"/>
              </a:rPr>
              <a:t>ve TARTIŞMA</a:t>
            </a:r>
            <a:endParaRPr lang="zh-CN" altLang="en-US" dirty="0">
              <a:solidFill>
                <a:prstClr val="black"/>
              </a:solidFill>
              <a:latin typeface="+mj-lt"/>
              <a:ea typeface="华文楷体" panose="02010600040101010101" pitchFamily="2" charset="-122"/>
            </a:endParaRPr>
          </a:p>
        </p:txBody>
      </p:sp>
      <p:sp>
        <p:nvSpPr>
          <p:cNvPr id="14" name="文本框 13"/>
          <p:cNvSpPr txBox="1"/>
          <p:nvPr/>
        </p:nvSpPr>
        <p:spPr>
          <a:xfrm>
            <a:off x="8128668" y="1450065"/>
            <a:ext cx="1207382" cy="369332"/>
          </a:xfrm>
          <a:prstGeom prst="rect">
            <a:avLst/>
          </a:prstGeom>
          <a:noFill/>
        </p:spPr>
        <p:txBody>
          <a:bodyPr wrap="none" rtlCol="0">
            <a:spAutoFit/>
          </a:bodyPr>
          <a:lstStyle/>
          <a:p>
            <a:pPr algn="ctr"/>
            <a:r>
              <a:rPr lang="tr-TR" altLang="zh-CN" dirty="0">
                <a:solidFill>
                  <a:prstClr val="black"/>
                </a:solidFill>
                <a:latin typeface="+mj-lt"/>
                <a:ea typeface="华文楷体" panose="02010600040101010101" pitchFamily="2" charset="-122"/>
              </a:rPr>
              <a:t>SONUÇLAR</a:t>
            </a:r>
            <a:endParaRPr lang="zh-CN" altLang="en-US" dirty="0">
              <a:solidFill>
                <a:prstClr val="black"/>
              </a:solidFill>
              <a:latin typeface="+mj-lt"/>
              <a:ea typeface="华文楷体" panose="02010600040101010101" pitchFamily="2" charset="-122"/>
            </a:endParaRPr>
          </a:p>
        </p:txBody>
      </p:sp>
      <p:sp>
        <p:nvSpPr>
          <p:cNvPr id="28" name="矩形 27"/>
          <p:cNvSpPr/>
          <p:nvPr/>
        </p:nvSpPr>
        <p:spPr>
          <a:xfrm>
            <a:off x="2007738" y="2318855"/>
            <a:ext cx="271078" cy="271078"/>
          </a:xfrm>
          <a:prstGeom prst="rect">
            <a:avLst/>
          </a:prstGeom>
          <a:solidFill>
            <a:schemeClr val="bg1">
              <a:lumMod val="75000"/>
            </a:schemeClr>
          </a:solidFill>
          <a:ln>
            <a:solidFill>
              <a:srgbClr val="5C30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宋体" panose="02010600030101010101" pitchFamily="2" charset="-122"/>
            </a:endParaRPr>
          </a:p>
        </p:txBody>
      </p:sp>
      <p:cxnSp>
        <p:nvCxnSpPr>
          <p:cNvPr id="29" name="直接连接符 28"/>
          <p:cNvCxnSpPr/>
          <p:nvPr/>
        </p:nvCxnSpPr>
        <p:spPr>
          <a:xfrm>
            <a:off x="6350180" y="6489048"/>
            <a:ext cx="399879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4933DC5B-76C1-CB9F-50EF-6BCB833EAF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878820" y="230237"/>
            <a:ext cx="754009" cy="1070845"/>
          </a:xfrm>
          <a:prstGeom prst="rect">
            <a:avLst/>
          </a:prstGeom>
          <a:noFill/>
          <a:ln>
            <a:noFill/>
          </a:ln>
        </p:spPr>
      </p:pic>
      <p:sp>
        <p:nvSpPr>
          <p:cNvPr id="7" name="Metin kutusu 6">
            <a:extLst>
              <a:ext uri="{FF2B5EF4-FFF2-40B4-BE49-F238E27FC236}">
                <a16:creationId xmlns:a16="http://schemas.microsoft.com/office/drawing/2014/main" id="{98116293-FEBA-9219-6E18-508EDFBDD735}"/>
              </a:ext>
            </a:extLst>
          </p:cNvPr>
          <p:cNvSpPr txBox="1"/>
          <p:nvPr/>
        </p:nvSpPr>
        <p:spPr>
          <a:xfrm>
            <a:off x="-573587" y="1464719"/>
            <a:ext cx="6094476" cy="369332"/>
          </a:xfrm>
          <a:prstGeom prst="rect">
            <a:avLst/>
          </a:prstGeom>
          <a:noFill/>
        </p:spPr>
        <p:txBody>
          <a:bodyPr wrap="square">
            <a:spAutoFit/>
          </a:bodyPr>
          <a:lstStyle/>
          <a:p>
            <a:pPr algn="ctr"/>
            <a:r>
              <a:rPr lang="tr-TR" altLang="zh-CN" dirty="0">
                <a:solidFill>
                  <a:schemeClr val="bg1"/>
                </a:solidFill>
                <a:latin typeface="+mj-lt"/>
                <a:ea typeface="华文楷体" panose="02010600040101010101" pitchFamily="2" charset="-122"/>
              </a:rPr>
              <a:t>GİRİŞ</a:t>
            </a:r>
            <a:endParaRPr lang="zh-CN" altLang="en-US" dirty="0">
              <a:solidFill>
                <a:schemeClr val="bg1"/>
              </a:solidFill>
              <a:latin typeface="+mj-lt"/>
              <a:ea typeface="华文楷体" panose="02010600040101010101" pitchFamily="2" charset="-122"/>
            </a:endParaRPr>
          </a:p>
        </p:txBody>
      </p:sp>
      <p:sp>
        <p:nvSpPr>
          <p:cNvPr id="15" name="Metin kutusu 14">
            <a:extLst>
              <a:ext uri="{FF2B5EF4-FFF2-40B4-BE49-F238E27FC236}">
                <a16:creationId xmlns:a16="http://schemas.microsoft.com/office/drawing/2014/main" id="{FAB1E38F-7EFC-9F2A-67D1-54076510ED23}"/>
              </a:ext>
            </a:extLst>
          </p:cNvPr>
          <p:cNvSpPr txBox="1"/>
          <p:nvPr/>
        </p:nvSpPr>
        <p:spPr>
          <a:xfrm>
            <a:off x="2409825" y="2318855"/>
            <a:ext cx="8359776" cy="3651877"/>
          </a:xfrm>
          <a:prstGeom prst="rect">
            <a:avLst/>
          </a:prstGeom>
          <a:noFill/>
        </p:spPr>
        <p:txBody>
          <a:bodyPr wrap="square" rtlCol="0">
            <a:spAutoFit/>
          </a:bodyPr>
          <a:lstStyle/>
          <a:p>
            <a:endParaRPr lang="tr-TR" dirty="0"/>
          </a:p>
        </p:txBody>
      </p:sp>
      <p:sp>
        <p:nvSpPr>
          <p:cNvPr id="20" name="Metin kutusu 19">
            <a:extLst>
              <a:ext uri="{FF2B5EF4-FFF2-40B4-BE49-F238E27FC236}">
                <a16:creationId xmlns:a16="http://schemas.microsoft.com/office/drawing/2014/main" id="{8E56A3D3-168B-2685-64C4-B97677D60023}"/>
              </a:ext>
            </a:extLst>
          </p:cNvPr>
          <p:cNvSpPr txBox="1"/>
          <p:nvPr/>
        </p:nvSpPr>
        <p:spPr>
          <a:xfrm>
            <a:off x="2525405" y="2892849"/>
            <a:ext cx="7180570" cy="2400657"/>
          </a:xfrm>
          <a:prstGeom prst="rect">
            <a:avLst/>
          </a:prstGeom>
          <a:noFill/>
        </p:spPr>
        <p:txBody>
          <a:bodyPr wrap="square">
            <a:spAutoFit/>
          </a:bodyPr>
          <a:lstStyle/>
          <a:p>
            <a:pPr algn="just"/>
            <a:r>
              <a:rPr lang="tr-TR" sz="2500" dirty="0">
                <a:ea typeface="Times New Roman" panose="02020603050405020304" pitchFamily="18" charset="0"/>
              </a:rPr>
              <a:t>Bir başka kısımda ise , </a:t>
            </a:r>
            <a:r>
              <a:rPr lang="tr-TR" sz="2500" dirty="0">
                <a:effectLst/>
                <a:ea typeface="Times New Roman" panose="02020603050405020304" pitchFamily="18" charset="0"/>
              </a:rPr>
              <a:t>kilo yönetimi özelliği sayesinde kullanıcılar kilo hedeflerini belirleyebilir ve kilo takibini yapabilir. Beslenme planları ve egzersiz programları gibi destekleyici özelliklerle birlikte, kullanıcılar sağlıklı bir yaşam tarzı benimsemelerini ve kilo hedeflerine ulaşmalarını destekleyebilirler. </a:t>
            </a:r>
            <a:endParaRPr lang="tr-TR" sz="2500" dirty="0"/>
          </a:p>
        </p:txBody>
      </p:sp>
      <p:sp>
        <p:nvSpPr>
          <p:cNvPr id="22" name="Metin kutusu 21">
            <a:extLst>
              <a:ext uri="{FF2B5EF4-FFF2-40B4-BE49-F238E27FC236}">
                <a16:creationId xmlns:a16="http://schemas.microsoft.com/office/drawing/2014/main" id="{FEACA753-BAE8-2F72-E7FF-DE9344F336AB}"/>
              </a:ext>
            </a:extLst>
          </p:cNvPr>
          <p:cNvSpPr txBox="1"/>
          <p:nvPr/>
        </p:nvSpPr>
        <p:spPr>
          <a:xfrm>
            <a:off x="2409825" y="2151854"/>
            <a:ext cx="638038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3200" b="1" i="0" u="none" strike="noStrike" kern="1200" normalizeH="0" baseline="0" noProof="0" dirty="0">
                <a:ln w="9525">
                  <a:solidFill>
                    <a:schemeClr val="bg1"/>
                  </a:solidFill>
                  <a:prstDash val="solid"/>
                </a:ln>
                <a:effectLst>
                  <a:outerShdw blurRad="12700" dist="38100" dir="2700000" algn="tl" rotWithShape="0">
                    <a:schemeClr val="bg1">
                      <a:lumMod val="50000"/>
                    </a:schemeClr>
                  </a:outerShdw>
                </a:effectLst>
                <a:uLnTx/>
                <a:uFillTx/>
                <a:latin typeface="Calibri"/>
                <a:ea typeface="+mn-ea"/>
                <a:cs typeface="+mn-cs"/>
              </a:rPr>
              <a:t>1.1 – Projenin Amacı ve Kapsamlar</a:t>
            </a:r>
          </a:p>
        </p:txBody>
      </p:sp>
    </p:spTree>
    <p:extLst>
      <p:ext uri="{BB962C8B-B14F-4D97-AF65-F5344CB8AC3E}">
        <p14:creationId xmlns:p14="http://schemas.microsoft.com/office/powerpoint/2010/main" val="631887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ADCCC0DB-A848-85CD-F7AE-30D0125A8578}"/>
              </a:ext>
            </a:extLst>
          </p:cNvPr>
          <p:cNvSpPr txBox="1"/>
          <p:nvPr/>
        </p:nvSpPr>
        <p:spPr>
          <a:xfrm>
            <a:off x="3047238" y="3244334"/>
            <a:ext cx="6094476" cy="369332"/>
          </a:xfrm>
          <a:prstGeom prst="rect">
            <a:avLst/>
          </a:prstGeom>
          <a:noFill/>
        </p:spPr>
        <p:txBody>
          <a:bodyPr wrap="square">
            <a:spAutoFit/>
          </a:bodyPr>
          <a:lstStyle/>
          <a:p>
            <a:endParaRPr lang="tr-TR" dirty="0"/>
          </a:p>
        </p:txBody>
      </p:sp>
      <p:pic>
        <p:nvPicPr>
          <p:cNvPr id="6" name="Resim 5" descr="metin, ekran görüntüsü, mobil telefon, yazı tipi içeren bir resim&#10;&#10;Açıklama otomatik olarak oluşturuldu">
            <a:extLst>
              <a:ext uri="{FF2B5EF4-FFF2-40B4-BE49-F238E27FC236}">
                <a16:creationId xmlns:a16="http://schemas.microsoft.com/office/drawing/2014/main" id="{DAC9F222-825E-E09F-61CB-F9830891C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714" y="438524"/>
            <a:ext cx="11428571" cy="59809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37766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LECTED" val="True"/>
</p:tagLst>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2365</Words>
  <Application>Microsoft Office PowerPoint</Application>
  <PresentationFormat>Geniş ekran</PresentationFormat>
  <Paragraphs>272</Paragraphs>
  <Slides>60</Slides>
  <Notes>25</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60</vt:i4>
      </vt:variant>
    </vt:vector>
  </HeadingPairs>
  <TitlesOfParts>
    <vt:vector size="69" baseType="lpstr">
      <vt:lpstr>微软雅黑</vt:lpstr>
      <vt:lpstr>华文楷体</vt:lpstr>
      <vt:lpstr>Arial</vt:lpstr>
      <vt:lpstr>Calibri</vt:lpstr>
      <vt:lpstr>Calibri Light</vt:lpstr>
      <vt:lpstr>Impact</vt:lpstr>
      <vt:lpstr>Times New Roman</vt:lpstr>
      <vt:lpstr>Office Teması</vt:lpstr>
      <vt:lpstr>Office 主题</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Muharrem Topakkaya</dc:creator>
  <cp:lastModifiedBy>Muharrem Topakkaya</cp:lastModifiedBy>
  <cp:revision>44</cp:revision>
  <dcterms:created xsi:type="dcterms:W3CDTF">2023-06-20T18:05:53Z</dcterms:created>
  <dcterms:modified xsi:type="dcterms:W3CDTF">2023-06-22T06:47:23Z</dcterms:modified>
</cp:coreProperties>
</file>